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6"/>
  </p:notesMasterIdLst>
  <p:handoutMasterIdLst>
    <p:handoutMasterId r:id="rId27"/>
  </p:handoutMasterIdLst>
  <p:sldIdLst>
    <p:sldId id="4660" r:id="rId5"/>
    <p:sldId id="4603" r:id="rId6"/>
    <p:sldId id="4626" r:id="rId7"/>
    <p:sldId id="4604" r:id="rId8"/>
    <p:sldId id="4627" r:id="rId9"/>
    <p:sldId id="4605" r:id="rId10"/>
    <p:sldId id="4634" r:id="rId11"/>
    <p:sldId id="4682" r:id="rId12"/>
    <p:sldId id="4674" r:id="rId13"/>
    <p:sldId id="4676" r:id="rId14"/>
    <p:sldId id="4677" r:id="rId15"/>
    <p:sldId id="4679" r:id="rId16"/>
    <p:sldId id="4678" r:id="rId17"/>
    <p:sldId id="4639" r:id="rId18"/>
    <p:sldId id="4635" r:id="rId19"/>
    <p:sldId id="4640" r:id="rId20"/>
    <p:sldId id="4638" r:id="rId21"/>
    <p:sldId id="3359" r:id="rId22"/>
    <p:sldId id="4683" r:id="rId23"/>
    <p:sldId id="4657" r:id="rId24"/>
    <p:sldId id="46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211" userDrawn="1">
          <p15:clr>
            <a:srgbClr val="A4A3A4"/>
          </p15:clr>
        </p15:guide>
        <p15:guide id="4" orient="horz" pos="346" userDrawn="1">
          <p15:clr>
            <a:srgbClr val="A4A3A4"/>
          </p15:clr>
        </p15:guide>
        <p15:guide id="5" orient="horz" pos="3997" userDrawn="1">
          <p15:clr>
            <a:srgbClr val="A4A3A4"/>
          </p15:clr>
        </p15:guide>
        <p15:guide id="6" pos="7469" userDrawn="1">
          <p15:clr>
            <a:srgbClr val="A4A3A4"/>
          </p15:clr>
        </p15:guide>
        <p15:guide id="8" orient="horz" pos="799" userDrawn="1">
          <p15:clr>
            <a:srgbClr val="A4A3A4"/>
          </p15:clr>
        </p15:guide>
        <p15:guide id="9" pos="10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22C824-0561-1E80-5017-AA0D4A275051}" name="Szabolcs Nyakó" initials="SN" userId="S::szabolcs@infinitiresearch.com::33c6925d-b73a-49de-9254-ea42d6a29ca0" providerId="AD"/>
  <p188:author id="{65D5463D-1C29-3C99-DB53-C0B2E168C372}" name="Prachi Hemant Pathak" initials="PP" userId="S::prachihemant@infinitiresearch.com::b6010b87-2621-4675-a997-fc765bc7dc2d" providerId="AD"/>
  <p188:author id="{FD166181-6EE0-CB81-3E65-29A212A50BCA}" name="Adrian P B" initials="AP" userId="S::adrianb@infinitiresearch.com::821eb0c4-639a-43f4-9694-c2ba6f59d79d" providerId="AD"/>
  <p188:author id="{132610B8-4000-DEA9-6A20-08BFE9B2D333}" name="Nishit Jaiswal" initials="NJ" userId="S::nishitj@infinitiresearch.com::cf0a745f-f2b3-48d0-894c-2b8b393fc2ab" providerId="AD"/>
  <p188:author id="{02DC11F0-44C9-7D11-BA16-A71B480DEF07}" name="Shiwangi Moreshwar Ukey" initials="SMU" userId="S::shiwangimoreshwar@infinitiresearch.com::085d2c70-5c5d-4601-9c0d-276ef8c128f6" providerId="AD"/>
  <p188:author id="{E94806F5-F1DD-79F5-3D8D-85F6927CF9C2}" name="Author" initials="A" userId="Autho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Hari Vignesh Kumaran" initials="HVK" lastIdx="4" clrIdx="6">
    <p:extLst>
      <p:ext uri="{19B8F6BF-5375-455C-9EA6-DF929625EA0E}">
        <p15:presenceInfo xmlns:p15="http://schemas.microsoft.com/office/powerpoint/2012/main" userId="S::harivignesh@infinitiresearch.com::d12f0d67-6d84-4288-b239-6fe68aa5b08b" providerId="AD"/>
      </p:ext>
    </p:extLst>
  </p:cmAuthor>
  <p:cmAuthor id="1" name="Julie Cano" initials="JC" lastIdx="44" clrIdx="0"/>
  <p:cmAuthor id="2" name="Agharkar Harshal Arun" initials="AHA" lastIdx="32" clrIdx="1"/>
  <p:cmAuthor id="3" name="Ankit Sood" initials="AS" lastIdx="186" clrIdx="2">
    <p:extLst>
      <p:ext uri="{19B8F6BF-5375-455C-9EA6-DF929625EA0E}">
        <p15:presenceInfo xmlns:p15="http://schemas.microsoft.com/office/powerpoint/2012/main" userId="Ankit Sood" providerId="None"/>
      </p:ext>
    </p:extLst>
  </p:cmAuthor>
  <p:cmAuthor id="4" name="Devika Bagri" initials="DB" lastIdx="22" clrIdx="3">
    <p:extLst>
      <p:ext uri="{19B8F6BF-5375-455C-9EA6-DF929625EA0E}">
        <p15:presenceInfo xmlns:p15="http://schemas.microsoft.com/office/powerpoint/2012/main" userId="Devika Bagri" providerId="None"/>
      </p:ext>
    </p:extLst>
  </p:cmAuthor>
  <p:cmAuthor id="5" name="Ankit Sood" initials="AS [2]" lastIdx="60" clrIdx="4">
    <p:extLst>
      <p:ext uri="{19B8F6BF-5375-455C-9EA6-DF929625EA0E}">
        <p15:presenceInfo xmlns:p15="http://schemas.microsoft.com/office/powerpoint/2012/main" userId="S::ankitsood@infinitiresearch.com::e06a97c3-1e74-44a0-9630-49fc3913772c" providerId="AD"/>
      </p:ext>
    </p:extLst>
  </p:cmAuthor>
  <p:cmAuthor id="6" name="Szabolcs Nyakó" initials="SN" lastIdx="56" clrIdx="5">
    <p:extLst>
      <p:ext uri="{19B8F6BF-5375-455C-9EA6-DF929625EA0E}">
        <p15:presenceInfo xmlns:p15="http://schemas.microsoft.com/office/powerpoint/2012/main" userId="S::szabolcs@infinitiresearch.com::33c6925d-b73a-49de-9254-ea42d6a29c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C492"/>
    <a:srgbClr val="007BA7"/>
    <a:srgbClr val="0000FF"/>
    <a:srgbClr val="D9D9D9"/>
    <a:srgbClr val="C8EBF8"/>
    <a:srgbClr val="DAE5EA"/>
    <a:srgbClr val="004E6D"/>
    <a:srgbClr val="FFFFFF"/>
    <a:srgbClr val="70E6C2"/>
    <a:srgbClr val="252E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45B37-D128-43E3-A096-27C4B00ED6AF}" v="1" dt="2025-04-03T15:31:49.1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showGuides="1">
      <p:cViewPr>
        <p:scale>
          <a:sx n="50" d="100"/>
          <a:sy n="50" d="100"/>
        </p:scale>
        <p:origin x="584" y="36"/>
      </p:cViewPr>
      <p:guideLst>
        <p:guide pos="211"/>
        <p:guide orient="horz" pos="346"/>
        <p:guide orient="horz" pos="3997"/>
        <p:guide pos="7469"/>
        <p:guide orient="horz" pos="799"/>
        <p:guide pos="1080"/>
      </p:guideLst>
    </p:cSldViewPr>
  </p:slideViewPr>
  <p:notesTextViewPr>
    <p:cViewPr>
      <p:scale>
        <a:sx n="70" d="100"/>
        <a:sy n="70" d="100"/>
      </p:scale>
      <p:origin x="0" y="0"/>
    </p:cViewPr>
  </p:notesTextViewPr>
  <p:notesViewPr>
    <p:cSldViewPr snapToGrid="0">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wangi Ukey" userId="2d56a7a368017960" providerId="LiveId" clId="{20F45B37-D128-43E3-A096-27C4B00ED6AF}"/>
    <pc:docChg chg="modSld">
      <pc:chgData name="Shiwangi Ukey" userId="2d56a7a368017960" providerId="LiveId" clId="{20F45B37-D128-43E3-A096-27C4B00ED6AF}" dt="2025-04-03T15:31:49.123" v="0"/>
      <pc:docMkLst>
        <pc:docMk/>
      </pc:docMkLst>
      <pc:sldChg chg="modSp">
        <pc:chgData name="Shiwangi Ukey" userId="2d56a7a368017960" providerId="LiveId" clId="{20F45B37-D128-43E3-A096-27C4B00ED6AF}" dt="2025-04-03T15:31:49.123" v="0"/>
        <pc:sldMkLst>
          <pc:docMk/>
          <pc:sldMk cId="1348193329" sldId="4604"/>
        </pc:sldMkLst>
        <pc:graphicFrameChg chg="mod">
          <ac:chgData name="Shiwangi Ukey" userId="2d56a7a368017960" providerId="LiveId" clId="{20F45B37-D128-43E3-A096-27C4B00ED6AF}" dt="2025-04-03T15:31:49.123" v="0"/>
          <ac:graphicFrameMkLst>
            <pc:docMk/>
            <pc:sldMk cId="1348193329" sldId="4604"/>
            <ac:graphicFrameMk id="2" creationId="{B51B9099-F651-BBFA-DEF5-2F638A93D56A}"/>
          </ac:graphicFrameMkLst>
        </pc:graphicFrameChg>
      </pc:sldChg>
    </pc:docChg>
  </pc:docChgLst>
  <pc:docChgLst>
    <pc:chgData name="Shiwangi Ukey" userId="2d56a7a368017960" providerId="LiveId" clId="{6811E5F1-9F8B-42C5-9FB9-56AABE36F834}"/>
    <pc:docChg chg="undo custSel modSld modMainMaster">
      <pc:chgData name="Shiwangi Ukey" userId="2d56a7a368017960" providerId="LiveId" clId="{6811E5F1-9F8B-42C5-9FB9-56AABE36F834}" dt="2024-01-30T07:46:28.709" v="164" actId="2711"/>
      <pc:docMkLst>
        <pc:docMk/>
      </pc:docMkLst>
      <pc:sldChg chg="setBg">
        <pc:chgData name="Shiwangi Ukey" userId="2d56a7a368017960" providerId="LiveId" clId="{6811E5F1-9F8B-42C5-9FB9-56AABE36F834}" dt="2024-01-25T15:13:27.485" v="31"/>
        <pc:sldMkLst>
          <pc:docMk/>
          <pc:sldMk cId="3859006060" sldId="3359"/>
        </pc:sldMkLst>
      </pc:sldChg>
      <pc:sldChg chg="modSp mod">
        <pc:chgData name="Shiwangi Ukey" userId="2d56a7a368017960" providerId="LiveId" clId="{6811E5F1-9F8B-42C5-9FB9-56AABE36F834}" dt="2024-01-30T07:31:10.411" v="40" actId="2711"/>
        <pc:sldMkLst>
          <pc:docMk/>
          <pc:sldMk cId="4165431714" sldId="4603"/>
        </pc:sldMkLst>
      </pc:sldChg>
      <pc:sldChg chg="modSp mod">
        <pc:chgData name="Shiwangi Ukey" userId="2d56a7a368017960" providerId="LiveId" clId="{6811E5F1-9F8B-42C5-9FB9-56AABE36F834}" dt="2024-01-30T07:36:28.335" v="64" actId="2711"/>
        <pc:sldMkLst>
          <pc:docMk/>
          <pc:sldMk cId="1348193329" sldId="4604"/>
        </pc:sldMkLst>
      </pc:sldChg>
      <pc:sldChg chg="modSp mod">
        <pc:chgData name="Shiwangi Ukey" userId="2d56a7a368017960" providerId="LiveId" clId="{6811E5F1-9F8B-42C5-9FB9-56AABE36F834}" dt="2024-01-30T07:37:33.505" v="69" actId="1076"/>
        <pc:sldMkLst>
          <pc:docMk/>
          <pc:sldMk cId="2503870669" sldId="4605"/>
        </pc:sldMkLst>
      </pc:sldChg>
      <pc:sldChg chg="modSp mod setBg">
        <pc:chgData name="Shiwangi Ukey" userId="2d56a7a368017960" providerId="LiveId" clId="{6811E5F1-9F8B-42C5-9FB9-56AABE36F834}" dt="2024-01-30T07:34:39.781" v="57" actId="27636"/>
        <pc:sldMkLst>
          <pc:docMk/>
          <pc:sldMk cId="1797340762" sldId="4627"/>
        </pc:sldMkLst>
      </pc:sldChg>
      <pc:sldChg chg="modSp mod">
        <pc:chgData name="Shiwangi Ukey" userId="2d56a7a368017960" providerId="LiveId" clId="{6811E5F1-9F8B-42C5-9FB9-56AABE36F834}" dt="2024-01-30T07:37:48.003" v="70" actId="2711"/>
        <pc:sldMkLst>
          <pc:docMk/>
          <pc:sldMk cId="3318248553" sldId="4634"/>
        </pc:sldMkLst>
      </pc:sldChg>
      <pc:sldChg chg="modSp mod">
        <pc:chgData name="Shiwangi Ukey" userId="2d56a7a368017960" providerId="LiveId" clId="{6811E5F1-9F8B-42C5-9FB9-56AABE36F834}" dt="2024-01-30T07:42:48.404" v="152" actId="2711"/>
        <pc:sldMkLst>
          <pc:docMk/>
          <pc:sldMk cId="3084767301" sldId="4635"/>
        </pc:sldMkLst>
      </pc:sldChg>
      <pc:sldChg chg="modSp mod">
        <pc:chgData name="Shiwangi Ukey" userId="2d56a7a368017960" providerId="LiveId" clId="{6811E5F1-9F8B-42C5-9FB9-56AABE36F834}" dt="2024-01-30T07:43:08.381" v="154" actId="2711"/>
        <pc:sldMkLst>
          <pc:docMk/>
          <pc:sldMk cId="3574783061" sldId="4638"/>
        </pc:sldMkLst>
      </pc:sldChg>
      <pc:sldChg chg="modSp mod">
        <pc:chgData name="Shiwangi Ukey" userId="2d56a7a368017960" providerId="LiveId" clId="{6811E5F1-9F8B-42C5-9FB9-56AABE36F834}" dt="2024-01-30T07:42:23.211" v="151" actId="2711"/>
        <pc:sldMkLst>
          <pc:docMk/>
          <pc:sldMk cId="3984574964" sldId="4639"/>
        </pc:sldMkLst>
      </pc:sldChg>
      <pc:sldChg chg="modSp mod">
        <pc:chgData name="Shiwangi Ukey" userId="2d56a7a368017960" providerId="LiveId" clId="{6811E5F1-9F8B-42C5-9FB9-56AABE36F834}" dt="2024-01-30T07:43:00.205" v="153" actId="2711"/>
        <pc:sldMkLst>
          <pc:docMk/>
          <pc:sldMk cId="3975399352" sldId="4640"/>
        </pc:sldMkLst>
      </pc:sldChg>
      <pc:sldChg chg="modSp mod">
        <pc:chgData name="Shiwangi Ukey" userId="2d56a7a368017960" providerId="LiveId" clId="{6811E5F1-9F8B-42C5-9FB9-56AABE36F834}" dt="2024-01-30T07:44:24.268" v="161" actId="2711"/>
        <pc:sldMkLst>
          <pc:docMk/>
          <pc:sldMk cId="2248148651" sldId="4657"/>
        </pc:sldMkLst>
      </pc:sldChg>
      <pc:sldChg chg="modSp mod">
        <pc:chgData name="Shiwangi Ukey" userId="2d56a7a368017960" providerId="LiveId" clId="{6811E5F1-9F8B-42C5-9FB9-56AABE36F834}" dt="2024-01-30T07:30:51.194" v="38" actId="2711"/>
        <pc:sldMkLst>
          <pc:docMk/>
          <pc:sldMk cId="2673807113" sldId="4660"/>
        </pc:sldMkLst>
      </pc:sldChg>
      <pc:sldChg chg="modSp mod">
        <pc:chgData name="Shiwangi Ukey" userId="2d56a7a368017960" providerId="LiveId" clId="{6811E5F1-9F8B-42C5-9FB9-56AABE36F834}" dt="2024-01-30T07:44:45.632" v="163" actId="2711"/>
        <pc:sldMkLst>
          <pc:docMk/>
          <pc:sldMk cId="2761090370" sldId="4661"/>
        </pc:sldMkLst>
      </pc:sldChg>
      <pc:sldChg chg="addSp delSp modSp mod">
        <pc:chgData name="Shiwangi Ukey" userId="2d56a7a368017960" providerId="LiveId" clId="{6811E5F1-9F8B-42C5-9FB9-56AABE36F834}" dt="2024-01-30T07:38:45.570" v="84" actId="1035"/>
        <pc:sldMkLst>
          <pc:docMk/>
          <pc:sldMk cId="1404265214" sldId="4674"/>
        </pc:sldMkLst>
      </pc:sldChg>
      <pc:sldChg chg="addSp delSp modSp mod">
        <pc:chgData name="Shiwangi Ukey" userId="2d56a7a368017960" providerId="LiveId" clId="{6811E5F1-9F8B-42C5-9FB9-56AABE36F834}" dt="2024-01-30T07:40:16.111" v="136" actId="1035"/>
        <pc:sldMkLst>
          <pc:docMk/>
          <pc:sldMk cId="818858133" sldId="4676"/>
        </pc:sldMkLst>
      </pc:sldChg>
      <pc:sldChg chg="modSp mod setBg">
        <pc:chgData name="Shiwangi Ukey" userId="2d56a7a368017960" providerId="LiveId" clId="{6811E5F1-9F8B-42C5-9FB9-56AABE36F834}" dt="2024-01-30T07:46:28.709" v="164" actId="2711"/>
        <pc:sldMkLst>
          <pc:docMk/>
          <pc:sldMk cId="470223964" sldId="4678"/>
        </pc:sldMkLst>
      </pc:sldChg>
      <pc:sldChg chg="modSp mod">
        <pc:chgData name="Shiwangi Ukey" userId="2d56a7a368017960" providerId="LiveId" clId="{6811E5F1-9F8B-42C5-9FB9-56AABE36F834}" dt="2024-01-30T07:42:04.308" v="150" actId="20577"/>
        <pc:sldMkLst>
          <pc:docMk/>
          <pc:sldMk cId="1893565732" sldId="4679"/>
        </pc:sldMkLst>
      </pc:sldChg>
      <pc:sldChg chg="modSp mod">
        <pc:chgData name="Shiwangi Ukey" userId="2d56a7a368017960" providerId="LiveId" clId="{6811E5F1-9F8B-42C5-9FB9-56AABE36F834}" dt="2024-01-30T07:37:59.162" v="71" actId="2711"/>
        <pc:sldMkLst>
          <pc:docMk/>
          <pc:sldMk cId="3875188088" sldId="4682"/>
        </pc:sldMkLst>
      </pc:sldChg>
      <pc:sldChg chg="modSp mod">
        <pc:chgData name="Shiwangi Ukey" userId="2d56a7a368017960" providerId="LiveId" clId="{6811E5F1-9F8B-42C5-9FB9-56AABE36F834}" dt="2024-01-30T07:44:00.905" v="158" actId="2711"/>
        <pc:sldMkLst>
          <pc:docMk/>
          <pc:sldMk cId="3480936890" sldId="4683"/>
        </pc:sldMkLst>
      </pc:sldChg>
      <pc:sldMasterChg chg="modSp modSldLayout">
        <pc:chgData name="Shiwangi Ukey" userId="2d56a7a368017960" providerId="LiveId" clId="{6811E5F1-9F8B-42C5-9FB9-56AABE36F834}" dt="2024-01-30T07:34:56.310" v="59" actId="2711"/>
        <pc:sldMasterMkLst>
          <pc:docMk/>
          <pc:sldMasterMk cId="3135441999" sldId="2147483720"/>
        </pc:sldMasterMkLst>
        <pc:sldLayoutChg chg="modSp">
          <pc:chgData name="Shiwangi Ukey" userId="2d56a7a368017960" providerId="LiveId" clId="{6811E5F1-9F8B-42C5-9FB9-56AABE36F834}" dt="2024-01-30T07:34:48.046" v="58" actId="2711"/>
          <pc:sldLayoutMkLst>
            <pc:docMk/>
            <pc:sldMasterMk cId="3135441999" sldId="2147483720"/>
            <pc:sldLayoutMk cId="1050565830" sldId="2147483722"/>
          </pc:sldLayoutMkLst>
        </pc:sldLayoutChg>
        <pc:sldLayoutChg chg="modSp mod">
          <pc:chgData name="Shiwangi Ukey" userId="2d56a7a368017960" providerId="LiveId" clId="{6811E5F1-9F8B-42C5-9FB9-56AABE36F834}" dt="2024-01-30T07:31:46.943" v="42" actId="2711"/>
          <pc:sldLayoutMkLst>
            <pc:docMk/>
            <pc:sldMasterMk cId="3135441999" sldId="2147483720"/>
            <pc:sldLayoutMk cId="685897777" sldId="2147483727"/>
          </pc:sldLayoutMkLst>
        </pc:sldLayoutChg>
        <pc:sldLayoutChg chg="modSp mod">
          <pc:chgData name="Shiwangi Ukey" userId="2d56a7a368017960" providerId="LiveId" clId="{6811E5F1-9F8B-42C5-9FB9-56AABE36F834}" dt="2024-01-30T07:32:25.334" v="48" actId="2711"/>
          <pc:sldLayoutMkLst>
            <pc:docMk/>
            <pc:sldMasterMk cId="3135441999" sldId="2147483720"/>
            <pc:sldLayoutMk cId="3566604518" sldId="2147483736"/>
          </pc:sldLayoutMkLst>
        </pc:sldLayoutChg>
        <pc:sldLayoutChg chg="modSp mod">
          <pc:chgData name="Shiwangi Ukey" userId="2d56a7a368017960" providerId="LiveId" clId="{6811E5F1-9F8B-42C5-9FB9-56AABE36F834}" dt="2024-01-30T07:32:08.337" v="45" actId="2711"/>
          <pc:sldLayoutMkLst>
            <pc:docMk/>
            <pc:sldMasterMk cId="3135441999" sldId="2147483720"/>
            <pc:sldLayoutMk cId="2568837572" sldId="2147483737"/>
          </pc:sldLayoutMkLst>
        </pc:sldLayoutChg>
        <pc:sldLayoutChg chg="modSp">
          <pc:chgData name="Shiwangi Ukey" userId="2d56a7a368017960" providerId="LiveId" clId="{6811E5F1-9F8B-42C5-9FB9-56AABE36F834}" dt="2024-01-30T07:34:56.310" v="59" actId="2711"/>
          <pc:sldLayoutMkLst>
            <pc:docMk/>
            <pc:sldMasterMk cId="3135441999" sldId="2147483720"/>
            <pc:sldLayoutMk cId="2234782787" sldId="2147483738"/>
          </pc:sldLayoutMkLst>
        </pc:sldLayoutChg>
      </pc:sldMasterChg>
    </pc:docChg>
  </pc:docChgLst>
  <pc:docChgLst>
    <pc:chgData name="Shiwangi Ukey" userId="2d56a7a368017960" providerId="LiveId" clId="{97005673-0C3B-4746-B8C2-FC46A36E1E78}"/>
    <pc:docChg chg="modSld">
      <pc:chgData name="Shiwangi Ukey" userId="2d56a7a368017960" providerId="LiveId" clId="{97005673-0C3B-4746-B8C2-FC46A36E1E78}" dt="2025-02-13T10:37:41.572" v="3"/>
      <pc:docMkLst>
        <pc:docMk/>
      </pc:docMkLst>
      <pc:sldChg chg="modSp mod">
        <pc:chgData name="Shiwangi Ukey" userId="2d56a7a368017960" providerId="LiveId" clId="{97005673-0C3B-4746-B8C2-FC46A36E1E78}" dt="2025-02-05T11:23:51.780" v="2" actId="20577"/>
        <pc:sldMkLst>
          <pc:docMk/>
          <pc:sldMk cId="4165431714" sldId="4603"/>
        </pc:sldMkLst>
        <pc:graphicFrameChg chg="modGraphic">
          <ac:chgData name="Shiwangi Ukey" userId="2d56a7a368017960" providerId="LiveId" clId="{97005673-0C3B-4746-B8C2-FC46A36E1E78}" dt="2025-02-05T11:23:51.780" v="2" actId="20577"/>
          <ac:graphicFrameMkLst>
            <pc:docMk/>
            <pc:sldMk cId="4165431714" sldId="4603"/>
            <ac:graphicFrameMk id="6" creationId="{040F5258-98B1-A9F9-44D0-9152B79AAE20}"/>
          </ac:graphicFrameMkLst>
        </pc:graphicFrameChg>
      </pc:sldChg>
      <pc:sldChg chg="modSp">
        <pc:chgData name="Shiwangi Ukey" userId="2d56a7a368017960" providerId="LiveId" clId="{97005673-0C3B-4746-B8C2-FC46A36E1E78}" dt="2025-02-13T10:37:41.572" v="3"/>
        <pc:sldMkLst>
          <pc:docMk/>
          <pc:sldMk cId="1348193329" sldId="4604"/>
        </pc:sldMkLst>
        <pc:graphicFrameChg chg="mod">
          <ac:chgData name="Shiwangi Ukey" userId="2d56a7a368017960" providerId="LiveId" clId="{97005673-0C3B-4746-B8C2-FC46A36E1E78}" dt="2025-02-13T10:37:41.572" v="3"/>
          <ac:graphicFrameMkLst>
            <pc:docMk/>
            <pc:sldMk cId="1348193329" sldId="4604"/>
            <ac:graphicFrameMk id="2" creationId="{B51B9099-F651-BBFA-DEF5-2F638A93D56A}"/>
          </ac:graphicFrameMkLst>
        </pc:graphicFrameChg>
      </pc:sldChg>
      <pc:sldChg chg="modSp mod">
        <pc:chgData name="Shiwangi Ukey" userId="2d56a7a368017960" providerId="LiveId" clId="{97005673-0C3B-4746-B8C2-FC46A36E1E78}" dt="2025-02-05T10:18:55.451" v="0" actId="6549"/>
        <pc:sldMkLst>
          <pc:docMk/>
          <pc:sldMk cId="2673807113" sldId="4660"/>
        </pc:sldMkLst>
        <pc:spChg chg="mod">
          <ac:chgData name="Shiwangi Ukey" userId="2d56a7a368017960" providerId="LiveId" clId="{97005673-0C3B-4746-B8C2-FC46A36E1E78}" dt="2025-02-05T10:18:55.451" v="0" actId="6549"/>
          <ac:spMkLst>
            <pc:docMk/>
            <pc:sldMk cId="2673807113" sldId="4660"/>
            <ac:spMk id="7" creationId="{D73A0D3D-CE83-45CA-9B1C-20217F7BF0E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C7BAF6-D3B5-4F5C-BEAD-2779AB33A638}" type="doc">
      <dgm:prSet loTypeId="urn:microsoft.com/office/officeart/2005/8/layout/chevron2" loCatId="list" qsTypeId="urn:microsoft.com/office/officeart/2005/8/quickstyle/simple1" qsCatId="simple" csTypeId="urn:microsoft.com/office/officeart/2005/8/colors/accent3_5" csCatId="accent3" phldr="1"/>
      <dgm:spPr/>
      <dgm:t>
        <a:bodyPr/>
        <a:lstStyle/>
        <a:p>
          <a:endParaRPr lang="en-IN"/>
        </a:p>
      </dgm:t>
    </dgm:pt>
    <dgm:pt modelId="{692B15DC-6135-4BCE-82EF-4F6E3A1AB866}">
      <dgm:prSet phldrT="[Text]" custT="1"/>
      <dgm:spPr>
        <a:solidFill>
          <a:schemeClr val="tx2">
            <a:lumMod val="40000"/>
            <a:lumOff val="60000"/>
            <a:alpha val="90000"/>
          </a:schemeClr>
        </a:solidFill>
      </dgm:spPr>
      <dgm:t>
        <a:bodyPr/>
        <a:lstStyle/>
        <a:p>
          <a:r>
            <a:rPr lang="en-IN" sz="1400" b="1" i="0" dirty="0">
              <a:solidFill>
                <a:schemeClr val="tx2">
                  <a:lumMod val="75000"/>
                </a:schemeClr>
              </a:solidFill>
              <a:latin typeface="Times New Roman" panose="02020603050405020304" pitchFamily="18" charset="0"/>
              <a:cs typeface="Times New Roman" panose="02020603050405020304" pitchFamily="18" charset="0"/>
            </a:rPr>
            <a:t>Hypothesis development</a:t>
          </a:r>
          <a:endParaRPr lang="en-IN" sz="1400" b="1" dirty="0">
            <a:solidFill>
              <a:schemeClr val="tx2">
                <a:lumMod val="75000"/>
              </a:schemeClr>
            </a:solidFill>
            <a:latin typeface="Times New Roman" panose="02020603050405020304" pitchFamily="18" charset="0"/>
            <a:cs typeface="Times New Roman" panose="02020603050405020304" pitchFamily="18" charset="0"/>
          </a:endParaRPr>
        </a:p>
      </dgm:t>
    </dgm:pt>
    <dgm:pt modelId="{510BFA98-215E-437F-A0E3-0952FCD9D32A}" type="parTrans" cxnId="{63E46573-3380-4C66-9E4F-0BE154CB6AF8}">
      <dgm:prSet/>
      <dgm:spPr/>
      <dgm:t>
        <a:bodyPr/>
        <a:lstStyle/>
        <a:p>
          <a:endParaRPr lang="en-IN"/>
        </a:p>
      </dgm:t>
    </dgm:pt>
    <dgm:pt modelId="{B2152D19-BF77-4650-85B6-822807D890A5}" type="sibTrans" cxnId="{63E46573-3380-4C66-9E4F-0BE154CB6AF8}">
      <dgm:prSet/>
      <dgm:spPr/>
      <dgm:t>
        <a:bodyPr/>
        <a:lstStyle/>
        <a:p>
          <a:endParaRPr lang="en-IN"/>
        </a:p>
      </dgm:t>
    </dgm:pt>
    <dgm:pt modelId="{EBFE754F-0C2B-4805-BC24-89E16D59C00C}">
      <dgm:prSet phldrT="[Text]" custT="1"/>
      <dgm:spPr>
        <a:solidFill>
          <a:schemeClr val="tx2">
            <a:lumMod val="40000"/>
            <a:lumOff val="60000"/>
            <a:alpha val="76667"/>
          </a:schemeClr>
        </a:solidFill>
      </dgm:spPr>
      <dgm:t>
        <a:bodyPr/>
        <a:lstStyle/>
        <a:p>
          <a:pPr marL="0" lvl="0" indent="0" algn="ctr" defTabSz="711200">
            <a:lnSpc>
              <a:spcPct val="90000"/>
            </a:lnSpc>
            <a:spcBef>
              <a:spcPct val="0"/>
            </a:spcBef>
            <a:spcAft>
              <a:spcPct val="35000"/>
            </a:spcAft>
            <a:buNone/>
          </a:pPr>
          <a:r>
            <a:rPr lang="en-IN" sz="1400" b="1" i="0" kern="1200" dirty="0">
              <a:solidFill>
                <a:schemeClr val="tx2">
                  <a:lumMod val="75000"/>
                </a:schemeClr>
              </a:solidFill>
              <a:latin typeface="Times New Roman" panose="02020603050405020304"/>
              <a:ea typeface="+mn-ea"/>
              <a:cs typeface="+mn-cs"/>
            </a:rPr>
            <a:t>Data Collection</a:t>
          </a:r>
        </a:p>
      </dgm:t>
    </dgm:pt>
    <dgm:pt modelId="{86B2B778-0096-48C1-9AB6-9104DAC12E90}" type="parTrans" cxnId="{81ED4AB5-A618-4AA0-9E5E-1E98BEC92660}">
      <dgm:prSet/>
      <dgm:spPr/>
      <dgm:t>
        <a:bodyPr/>
        <a:lstStyle/>
        <a:p>
          <a:endParaRPr lang="en-IN"/>
        </a:p>
      </dgm:t>
    </dgm:pt>
    <dgm:pt modelId="{DC6A7491-FB59-4567-B1BE-D9CC6F71A3EB}" type="sibTrans" cxnId="{81ED4AB5-A618-4AA0-9E5E-1E98BEC92660}">
      <dgm:prSet/>
      <dgm:spPr/>
      <dgm:t>
        <a:bodyPr/>
        <a:lstStyle/>
        <a:p>
          <a:endParaRPr lang="en-IN"/>
        </a:p>
      </dgm:t>
    </dgm:pt>
    <dgm:pt modelId="{9E0366E6-EA25-4055-9E6A-3BBDCBD7B71E}">
      <dgm:prSet phldrT="[Text]" custT="1"/>
      <dgm:spPr>
        <a:solidFill>
          <a:schemeClr val="tx2">
            <a:lumMod val="40000"/>
            <a:lumOff val="60000"/>
            <a:alpha val="63333"/>
          </a:schemeClr>
        </a:solidFill>
      </dgm:spPr>
      <dgm:t>
        <a:bodyPr/>
        <a:lstStyle/>
        <a:p>
          <a:pPr marL="0" lvl="0" indent="0" algn="ctr" defTabSz="711200">
            <a:lnSpc>
              <a:spcPct val="90000"/>
            </a:lnSpc>
            <a:spcBef>
              <a:spcPct val="0"/>
            </a:spcBef>
            <a:spcAft>
              <a:spcPct val="35000"/>
            </a:spcAft>
            <a:buNone/>
          </a:pPr>
          <a:r>
            <a:rPr lang="en-IN" sz="1400" b="1" i="0" kern="1200" dirty="0">
              <a:solidFill>
                <a:schemeClr val="tx2">
                  <a:lumMod val="75000"/>
                </a:schemeClr>
              </a:solidFill>
              <a:latin typeface="Times New Roman" panose="02020603050405020304"/>
              <a:ea typeface="+mn-ea"/>
              <a:cs typeface="+mn-cs"/>
            </a:rPr>
            <a:t>Analysis and Conclusions</a:t>
          </a:r>
        </a:p>
      </dgm:t>
    </dgm:pt>
    <dgm:pt modelId="{5D83A1C1-57C0-490B-A95F-5CF6C9329201}" type="parTrans" cxnId="{4ABACD0B-5CAC-4C56-86E9-6ECA9AD4B0C1}">
      <dgm:prSet/>
      <dgm:spPr/>
      <dgm:t>
        <a:bodyPr/>
        <a:lstStyle/>
        <a:p>
          <a:endParaRPr lang="en-IN"/>
        </a:p>
      </dgm:t>
    </dgm:pt>
    <dgm:pt modelId="{F09C75F2-9E43-464A-B1FD-F5DD16ACCD2A}" type="sibTrans" cxnId="{4ABACD0B-5CAC-4C56-86E9-6ECA9AD4B0C1}">
      <dgm:prSet/>
      <dgm:spPr/>
      <dgm:t>
        <a:bodyPr/>
        <a:lstStyle/>
        <a:p>
          <a:endParaRPr lang="en-IN"/>
        </a:p>
      </dgm:t>
    </dgm:pt>
    <dgm:pt modelId="{BDF87DF1-2BEC-46D1-B7C0-14BF7B66CC41}">
      <dgm:prSet custT="1"/>
      <dgm:spPr/>
      <dgm:t>
        <a:bodyPr/>
        <a:lstStyle/>
        <a:p>
          <a:pPr>
            <a:buClrTx/>
            <a:buSzTx/>
            <a:buFontTx/>
            <a:buChar char="–"/>
          </a:pPr>
          <a:r>
            <a:rPr kumimoji="0" lang="en-US" sz="1400" b="0" i="0" u="none" strike="noStrike"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Evaluate business requirements</a:t>
          </a:r>
          <a:endParaRPr lang="en-IN" sz="1400" dirty="0">
            <a:latin typeface="Times New Roman" panose="02020603050405020304" pitchFamily="18" charset="0"/>
            <a:cs typeface="Times New Roman" panose="02020603050405020304" pitchFamily="18" charset="0"/>
          </a:endParaRPr>
        </a:p>
      </dgm:t>
    </dgm:pt>
    <dgm:pt modelId="{D4DFF94A-0FA2-411B-BD61-5EB91F813207}" type="parTrans" cxnId="{80A1DE35-27D1-4A91-B033-2947844AD350}">
      <dgm:prSet/>
      <dgm:spPr/>
      <dgm:t>
        <a:bodyPr/>
        <a:lstStyle/>
        <a:p>
          <a:endParaRPr lang="en-IN"/>
        </a:p>
      </dgm:t>
    </dgm:pt>
    <dgm:pt modelId="{1B1B9255-648C-4981-873E-177F8658F833}" type="sibTrans" cxnId="{80A1DE35-27D1-4A91-B033-2947844AD350}">
      <dgm:prSet/>
      <dgm:spPr/>
      <dgm:t>
        <a:bodyPr/>
        <a:lstStyle/>
        <a:p>
          <a:endParaRPr lang="en-IN"/>
        </a:p>
      </dgm:t>
    </dgm:pt>
    <dgm:pt modelId="{215C91E0-8E7B-4DDD-B100-0A40F28B1038}">
      <dgm:prSet custT="1"/>
      <dgm:spPr/>
      <dgm:t>
        <a:bodyPr/>
        <a:lstStyle/>
        <a:p>
          <a:pPr>
            <a:buFontTx/>
            <a:buChar char="–"/>
          </a:pPr>
          <a:r>
            <a:rPr kumimoji="0" lang="en-US" sz="1400" b="0" i="0" u="none" strike="noStrike"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Develop analytical framework</a:t>
          </a:r>
        </a:p>
      </dgm:t>
    </dgm:pt>
    <dgm:pt modelId="{DCAA35EE-0968-489B-A5C6-E636970B77CD}" type="parTrans" cxnId="{E9BC18B1-B637-4230-B6C6-12422F997B19}">
      <dgm:prSet/>
      <dgm:spPr/>
      <dgm:t>
        <a:bodyPr/>
        <a:lstStyle/>
        <a:p>
          <a:endParaRPr lang="en-IN"/>
        </a:p>
      </dgm:t>
    </dgm:pt>
    <dgm:pt modelId="{4F2AA175-90CB-4EA8-8989-B9AB4D026F5D}" type="sibTrans" cxnId="{E9BC18B1-B637-4230-B6C6-12422F997B19}">
      <dgm:prSet/>
      <dgm:spPr/>
      <dgm:t>
        <a:bodyPr/>
        <a:lstStyle/>
        <a:p>
          <a:endParaRPr lang="en-IN"/>
        </a:p>
      </dgm:t>
    </dgm:pt>
    <dgm:pt modelId="{D432B7A0-0233-4949-8CBD-564B0C2F81D0}">
      <dgm:prSet custT="1"/>
      <dgm:spPr/>
      <dgm:t>
        <a:bodyPr/>
        <a:lstStyle/>
        <a:p>
          <a:pPr>
            <a:buFontTx/>
            <a:buChar char="–"/>
          </a:pPr>
          <a:r>
            <a:rPr kumimoji="0" lang="en-US" sz="1400" b="0" i="0" u="none" strike="noStrike"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Finalize project approach</a:t>
          </a:r>
        </a:p>
      </dgm:t>
    </dgm:pt>
    <dgm:pt modelId="{0A452C27-E2DE-4912-878C-E9E68D5024DA}" type="parTrans" cxnId="{F2F6F859-0839-48EB-B7EE-504C8DE4432F}">
      <dgm:prSet/>
      <dgm:spPr/>
      <dgm:t>
        <a:bodyPr/>
        <a:lstStyle/>
        <a:p>
          <a:endParaRPr lang="en-IN"/>
        </a:p>
      </dgm:t>
    </dgm:pt>
    <dgm:pt modelId="{407EDB02-4C64-438F-8AA8-E4E3260C3D60}" type="sibTrans" cxnId="{F2F6F859-0839-48EB-B7EE-504C8DE4432F}">
      <dgm:prSet/>
      <dgm:spPr/>
      <dgm:t>
        <a:bodyPr/>
        <a:lstStyle/>
        <a:p>
          <a:endParaRPr lang="en-IN"/>
        </a:p>
      </dgm:t>
    </dgm:pt>
    <dgm:pt modelId="{71AA3F34-1AB0-415D-93F6-673CCBB379E2}">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Identify secondary information sources such as annual reports, company presentations, and government agencies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C174DEC1-79C2-41A8-B9F0-381892F8A760}" type="parTrans" cxnId="{A2251B82-2700-4CCB-ACAB-F332986B4B4D}">
      <dgm:prSet/>
      <dgm:spPr/>
      <dgm:t>
        <a:bodyPr/>
        <a:lstStyle/>
        <a:p>
          <a:endParaRPr lang="en-IN"/>
        </a:p>
      </dgm:t>
    </dgm:pt>
    <dgm:pt modelId="{166DCF61-FAE0-49E3-9358-E30AC559B35D}" type="sibTrans" cxnId="{A2251B82-2700-4CCB-ACAB-F332986B4B4D}">
      <dgm:prSet/>
      <dgm:spPr/>
      <dgm:t>
        <a:bodyPr/>
        <a:lstStyle/>
        <a:p>
          <a:endParaRPr lang="en-IN"/>
        </a:p>
      </dgm:t>
    </dgm:pt>
    <dgm:pt modelId="{63B1B55A-96F3-4AE0-B8C9-F2920B635EF0}">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Conduct primary interactions with industry experts to validate the findings obtained through secondary sources</a:t>
          </a:r>
        </a:p>
      </dgm:t>
    </dgm:pt>
    <dgm:pt modelId="{B6200E8F-2C36-4773-A0B4-7C53BCC3ADC4}" type="parTrans" cxnId="{2547B9D4-E067-4BA7-8868-EAF71FED9DD8}">
      <dgm:prSet/>
      <dgm:spPr/>
      <dgm:t>
        <a:bodyPr/>
        <a:lstStyle/>
        <a:p>
          <a:endParaRPr lang="en-IN"/>
        </a:p>
      </dgm:t>
    </dgm:pt>
    <dgm:pt modelId="{93C75807-6386-42CC-8404-39EB2DEC50D7}" type="sibTrans" cxnId="{2547B9D4-E067-4BA7-8868-EAF71FED9DD8}">
      <dgm:prSet/>
      <dgm:spPr/>
      <dgm:t>
        <a:bodyPr/>
        <a:lstStyle/>
        <a:p>
          <a:endParaRPr lang="en-IN"/>
        </a:p>
      </dgm:t>
    </dgm:pt>
    <dgm:pt modelId="{4844BC6F-808C-465D-A4EF-7CD4AD910CB3}">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Clean and synthesize data</a:t>
          </a:r>
          <a:endPar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7F54F3A4-D583-44B6-B49A-701B05C7BAB0}" type="parTrans" cxnId="{A48B2EBD-8BE6-4DE0-B191-C474927D7144}">
      <dgm:prSet/>
      <dgm:spPr/>
      <dgm:t>
        <a:bodyPr/>
        <a:lstStyle/>
        <a:p>
          <a:endParaRPr lang="en-IN"/>
        </a:p>
      </dgm:t>
    </dgm:pt>
    <dgm:pt modelId="{A1EFF8D5-8F86-4FED-B93A-D272A2B42F60}" type="sibTrans" cxnId="{A48B2EBD-8BE6-4DE0-B191-C474927D7144}">
      <dgm:prSet/>
      <dgm:spPr/>
      <dgm:t>
        <a:bodyPr/>
        <a:lstStyle/>
        <a:p>
          <a:endParaRPr lang="en-IN"/>
        </a:p>
      </dgm:t>
    </dgm:pt>
    <dgm:pt modelId="{C1B02FDE-DAB8-48F4-8860-F49211DC0928}">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Represent data by organizing, verifying, and tabulating the analysis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67CC2D6A-3A4C-4A6E-94FE-6E7E04011743}" type="parTrans" cxnId="{A1107F64-6885-428C-AA26-76C0ADFB22A5}">
      <dgm:prSet/>
      <dgm:spPr/>
      <dgm:t>
        <a:bodyPr/>
        <a:lstStyle/>
        <a:p>
          <a:endParaRPr lang="en-IN"/>
        </a:p>
      </dgm:t>
    </dgm:pt>
    <dgm:pt modelId="{31C65553-2FA2-4DA5-B87A-AB46A41E939B}" type="sibTrans" cxnId="{A1107F64-6885-428C-AA26-76C0ADFB22A5}">
      <dgm:prSet/>
      <dgm:spPr/>
      <dgm:t>
        <a:bodyPr/>
        <a:lstStyle/>
        <a:p>
          <a:endParaRPr lang="en-IN"/>
        </a:p>
      </dgm:t>
    </dgm:pt>
    <dgm:pt modelId="{F0D3D07A-9CCE-464D-B7D4-2A1DEE2CD23D}">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Develop insights</a:t>
          </a:r>
        </a:p>
      </dgm:t>
    </dgm:pt>
    <dgm:pt modelId="{ACDF60DF-DF22-4011-AD5B-C4E1EC6472A9}" type="parTrans" cxnId="{A0EE8371-FBE0-4430-B97F-E0306110CEE9}">
      <dgm:prSet/>
      <dgm:spPr/>
      <dgm:t>
        <a:bodyPr/>
        <a:lstStyle/>
        <a:p>
          <a:endParaRPr lang="en-IN"/>
        </a:p>
      </dgm:t>
    </dgm:pt>
    <dgm:pt modelId="{3B71021D-CFE0-4B0B-B710-B783D0443B7A}" type="sibTrans" cxnId="{A0EE8371-FBE0-4430-B97F-E0306110CEE9}">
      <dgm:prSet/>
      <dgm:spPr/>
      <dgm:t>
        <a:bodyPr/>
        <a:lstStyle/>
        <a:p>
          <a:endParaRPr lang="en-IN"/>
        </a:p>
      </dgm:t>
    </dgm:pt>
    <dgm:pt modelId="{F5E26986-50DA-41EE-97BD-AE6A3D9E2130}">
      <dgm:prSet custT="1"/>
      <dgm:spPr>
        <a:solidFill>
          <a:schemeClr val="tx2">
            <a:lumMod val="40000"/>
            <a:lumOff val="60000"/>
            <a:alpha val="50000"/>
          </a:schemeClr>
        </a:solidFill>
      </dgm:spPr>
      <dgm:t>
        <a:bodyPr/>
        <a:lstStyle/>
        <a:p>
          <a:r>
            <a:rPr lang="en-IN" sz="1400" b="1" dirty="0">
              <a:solidFill>
                <a:schemeClr val="tx2">
                  <a:lumMod val="75000"/>
                </a:schemeClr>
              </a:solidFill>
              <a:latin typeface="Times New Roman" panose="02020603050405020304" pitchFamily="18" charset="0"/>
              <a:cs typeface="Times New Roman" panose="02020603050405020304" pitchFamily="18" charset="0"/>
            </a:rPr>
            <a:t>Strategic insights</a:t>
          </a:r>
        </a:p>
      </dgm:t>
    </dgm:pt>
    <dgm:pt modelId="{0E340DDB-16DC-4A99-B5D5-8D4835339C98}" type="parTrans" cxnId="{69553AEE-D129-47E0-AE8B-F6E9F3D9F119}">
      <dgm:prSet/>
      <dgm:spPr/>
      <dgm:t>
        <a:bodyPr/>
        <a:lstStyle/>
        <a:p>
          <a:endParaRPr lang="en-IN"/>
        </a:p>
      </dgm:t>
    </dgm:pt>
    <dgm:pt modelId="{850812F9-C492-4984-A8DF-54E2C940F598}" type="sibTrans" cxnId="{69553AEE-D129-47E0-AE8B-F6E9F3D9F119}">
      <dgm:prSet/>
      <dgm:spPr/>
      <dgm:t>
        <a:bodyPr/>
        <a:lstStyle/>
        <a:p>
          <a:endParaRPr lang="en-IN"/>
        </a:p>
      </dgm:t>
    </dgm:pt>
    <dgm:pt modelId="{4C432ECC-6292-4E43-B495-BD4FEEB32ACE}">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Present findings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F3D3EA57-6D48-4587-B3D0-4890870F7637}" type="parTrans" cxnId="{0D3F058C-8F0E-4621-B35F-D2EDA973D5B2}">
      <dgm:prSet/>
      <dgm:spPr/>
      <dgm:t>
        <a:bodyPr/>
        <a:lstStyle/>
        <a:p>
          <a:endParaRPr lang="en-IN"/>
        </a:p>
      </dgm:t>
    </dgm:pt>
    <dgm:pt modelId="{6C8B8DAB-00D1-43DB-AC4B-38E1E231DEDB}" type="sibTrans" cxnId="{0D3F058C-8F0E-4621-B35F-D2EDA973D5B2}">
      <dgm:prSet/>
      <dgm:spPr/>
      <dgm:t>
        <a:bodyPr/>
        <a:lstStyle/>
        <a:p>
          <a:endParaRPr lang="en-IN"/>
        </a:p>
      </dgm:t>
    </dgm:pt>
    <dgm:pt modelId="{39EABDEC-42B4-45A6-A17D-A9F48E6629D2}">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Provide actionable recommendations to the client</a:t>
          </a:r>
        </a:p>
      </dgm:t>
    </dgm:pt>
    <dgm:pt modelId="{3E33FF7B-A9B4-450E-86D8-BBF3D88E755D}" type="parTrans" cxnId="{F294A9EB-422B-4CE1-AF35-A6E2A4E2CC59}">
      <dgm:prSet/>
      <dgm:spPr/>
      <dgm:t>
        <a:bodyPr/>
        <a:lstStyle/>
        <a:p>
          <a:endParaRPr lang="en-IN"/>
        </a:p>
      </dgm:t>
    </dgm:pt>
    <dgm:pt modelId="{C90F515B-09A5-47E3-BA23-677A16224F4E}" type="sibTrans" cxnId="{F294A9EB-422B-4CE1-AF35-A6E2A4E2CC59}">
      <dgm:prSet/>
      <dgm:spPr/>
      <dgm:t>
        <a:bodyPr/>
        <a:lstStyle/>
        <a:p>
          <a:endParaRPr lang="en-IN"/>
        </a:p>
      </dgm:t>
    </dgm:pt>
    <dgm:pt modelId="{61D1DE4F-81A8-416F-8BA7-6CA6281BE0C0}" type="pres">
      <dgm:prSet presAssocID="{72C7BAF6-D3B5-4F5C-BEAD-2779AB33A638}" presName="linearFlow" presStyleCnt="0">
        <dgm:presLayoutVars>
          <dgm:dir/>
          <dgm:animLvl val="lvl"/>
          <dgm:resizeHandles val="exact"/>
        </dgm:presLayoutVars>
      </dgm:prSet>
      <dgm:spPr/>
    </dgm:pt>
    <dgm:pt modelId="{3E0B1201-163A-4E2A-BC24-7EB0265F8254}" type="pres">
      <dgm:prSet presAssocID="{692B15DC-6135-4BCE-82EF-4F6E3A1AB866}" presName="composite" presStyleCnt="0"/>
      <dgm:spPr/>
    </dgm:pt>
    <dgm:pt modelId="{54E462F8-E40D-400C-ABC1-5B95A463018B}" type="pres">
      <dgm:prSet presAssocID="{692B15DC-6135-4BCE-82EF-4F6E3A1AB866}" presName="parentText" presStyleLbl="alignNode1" presStyleIdx="0" presStyleCnt="4">
        <dgm:presLayoutVars>
          <dgm:chMax val="1"/>
          <dgm:bulletEnabled val="1"/>
        </dgm:presLayoutVars>
      </dgm:prSet>
      <dgm:spPr/>
    </dgm:pt>
    <dgm:pt modelId="{9FD0E7C7-E945-4F02-B618-C5FBBF9EFA7F}" type="pres">
      <dgm:prSet presAssocID="{692B15DC-6135-4BCE-82EF-4F6E3A1AB866}" presName="descendantText" presStyleLbl="alignAcc1" presStyleIdx="0" presStyleCnt="4">
        <dgm:presLayoutVars>
          <dgm:bulletEnabled val="1"/>
        </dgm:presLayoutVars>
      </dgm:prSet>
      <dgm:spPr/>
    </dgm:pt>
    <dgm:pt modelId="{06952A9C-D2CD-4448-8ADA-30FA0C9C391C}" type="pres">
      <dgm:prSet presAssocID="{B2152D19-BF77-4650-85B6-822807D890A5}" presName="sp" presStyleCnt="0"/>
      <dgm:spPr/>
    </dgm:pt>
    <dgm:pt modelId="{6065A5DE-36DE-4A12-B077-F98AF84DAE68}" type="pres">
      <dgm:prSet presAssocID="{EBFE754F-0C2B-4805-BC24-89E16D59C00C}" presName="composite" presStyleCnt="0"/>
      <dgm:spPr/>
    </dgm:pt>
    <dgm:pt modelId="{9C648ED4-D00F-4DF8-B313-BD11F37D957E}" type="pres">
      <dgm:prSet presAssocID="{EBFE754F-0C2B-4805-BC24-89E16D59C00C}" presName="parentText" presStyleLbl="alignNode1" presStyleIdx="1" presStyleCnt="4">
        <dgm:presLayoutVars>
          <dgm:chMax val="1"/>
          <dgm:bulletEnabled val="1"/>
        </dgm:presLayoutVars>
      </dgm:prSet>
      <dgm:spPr/>
    </dgm:pt>
    <dgm:pt modelId="{F524B8EC-9B6F-4F97-B9EA-DEF8E6DF1D1A}" type="pres">
      <dgm:prSet presAssocID="{EBFE754F-0C2B-4805-BC24-89E16D59C00C}" presName="descendantText" presStyleLbl="alignAcc1" presStyleIdx="1" presStyleCnt="4">
        <dgm:presLayoutVars>
          <dgm:bulletEnabled val="1"/>
        </dgm:presLayoutVars>
      </dgm:prSet>
      <dgm:spPr/>
    </dgm:pt>
    <dgm:pt modelId="{B2F92150-24FD-40E7-97C3-0B9EF41A3AD0}" type="pres">
      <dgm:prSet presAssocID="{DC6A7491-FB59-4567-B1BE-D9CC6F71A3EB}" presName="sp" presStyleCnt="0"/>
      <dgm:spPr/>
    </dgm:pt>
    <dgm:pt modelId="{92D9C5E7-8D5D-4697-9666-DB4DBADCE02B}" type="pres">
      <dgm:prSet presAssocID="{9E0366E6-EA25-4055-9E6A-3BBDCBD7B71E}" presName="composite" presStyleCnt="0"/>
      <dgm:spPr/>
    </dgm:pt>
    <dgm:pt modelId="{BD7CAB6D-47B1-4D72-A75C-8C9458E4238C}" type="pres">
      <dgm:prSet presAssocID="{9E0366E6-EA25-4055-9E6A-3BBDCBD7B71E}" presName="parentText" presStyleLbl="alignNode1" presStyleIdx="2" presStyleCnt="4">
        <dgm:presLayoutVars>
          <dgm:chMax val="1"/>
          <dgm:bulletEnabled val="1"/>
        </dgm:presLayoutVars>
      </dgm:prSet>
      <dgm:spPr/>
    </dgm:pt>
    <dgm:pt modelId="{F76AC3F0-9003-4BBF-B783-B0B910415DD1}" type="pres">
      <dgm:prSet presAssocID="{9E0366E6-EA25-4055-9E6A-3BBDCBD7B71E}" presName="descendantText" presStyleLbl="alignAcc1" presStyleIdx="2" presStyleCnt="4">
        <dgm:presLayoutVars>
          <dgm:bulletEnabled val="1"/>
        </dgm:presLayoutVars>
      </dgm:prSet>
      <dgm:spPr/>
    </dgm:pt>
    <dgm:pt modelId="{0F1BEA2F-A787-46D3-B97F-C7C7DE850E67}" type="pres">
      <dgm:prSet presAssocID="{F09C75F2-9E43-464A-B1FD-F5DD16ACCD2A}" presName="sp" presStyleCnt="0"/>
      <dgm:spPr/>
    </dgm:pt>
    <dgm:pt modelId="{42F2D4AA-938C-4745-9C84-4996BBDC1FED}" type="pres">
      <dgm:prSet presAssocID="{F5E26986-50DA-41EE-97BD-AE6A3D9E2130}" presName="composite" presStyleCnt="0"/>
      <dgm:spPr/>
    </dgm:pt>
    <dgm:pt modelId="{31C67589-67D9-4468-96CC-6F5F36505759}" type="pres">
      <dgm:prSet presAssocID="{F5E26986-50DA-41EE-97BD-AE6A3D9E2130}" presName="parentText" presStyleLbl="alignNode1" presStyleIdx="3" presStyleCnt="4">
        <dgm:presLayoutVars>
          <dgm:chMax val="1"/>
          <dgm:bulletEnabled val="1"/>
        </dgm:presLayoutVars>
      </dgm:prSet>
      <dgm:spPr/>
    </dgm:pt>
    <dgm:pt modelId="{E2AD4384-1F74-4C02-8E79-335599DBCA23}" type="pres">
      <dgm:prSet presAssocID="{F5E26986-50DA-41EE-97BD-AE6A3D9E2130}" presName="descendantText" presStyleLbl="alignAcc1" presStyleIdx="3" presStyleCnt="4">
        <dgm:presLayoutVars>
          <dgm:bulletEnabled val="1"/>
        </dgm:presLayoutVars>
      </dgm:prSet>
      <dgm:spPr/>
    </dgm:pt>
  </dgm:ptLst>
  <dgm:cxnLst>
    <dgm:cxn modelId="{C3623505-380D-47F1-938C-CCE7FB3F1AA2}" type="presOf" srcId="{F0D3D07A-9CCE-464D-B7D4-2A1DEE2CD23D}" destId="{F76AC3F0-9003-4BBF-B783-B0B910415DD1}" srcOrd="0" destOrd="1" presId="urn:microsoft.com/office/officeart/2005/8/layout/chevron2"/>
    <dgm:cxn modelId="{0FEF2108-ECB5-47AA-A432-E9361C98E9DA}" type="presOf" srcId="{4C432ECC-6292-4E43-B495-BD4FEEB32ACE}" destId="{E2AD4384-1F74-4C02-8E79-335599DBCA23}" srcOrd="0" destOrd="0" presId="urn:microsoft.com/office/officeart/2005/8/layout/chevron2"/>
    <dgm:cxn modelId="{4ABACD0B-5CAC-4C56-86E9-6ECA9AD4B0C1}" srcId="{72C7BAF6-D3B5-4F5C-BEAD-2779AB33A638}" destId="{9E0366E6-EA25-4055-9E6A-3BBDCBD7B71E}" srcOrd="2" destOrd="0" parTransId="{5D83A1C1-57C0-490B-A95F-5CF6C9329201}" sibTransId="{F09C75F2-9E43-464A-B1FD-F5DD16ACCD2A}"/>
    <dgm:cxn modelId="{C6CB520D-0A54-43A8-925A-1E2264D53F0A}" type="presOf" srcId="{39EABDEC-42B4-45A6-A17D-A9F48E6629D2}" destId="{E2AD4384-1F74-4C02-8E79-335599DBCA23}" srcOrd="0" destOrd="1" presId="urn:microsoft.com/office/officeart/2005/8/layout/chevron2"/>
    <dgm:cxn modelId="{80A1DE35-27D1-4A91-B033-2947844AD350}" srcId="{692B15DC-6135-4BCE-82EF-4F6E3A1AB866}" destId="{BDF87DF1-2BEC-46D1-B7C0-14BF7B66CC41}" srcOrd="0" destOrd="0" parTransId="{D4DFF94A-0FA2-411B-BD61-5EB91F813207}" sibTransId="{1B1B9255-648C-4981-873E-177F8658F833}"/>
    <dgm:cxn modelId="{0637B442-AABB-4252-881F-264968EA1417}" type="presOf" srcId="{D432B7A0-0233-4949-8CBD-564B0C2F81D0}" destId="{9FD0E7C7-E945-4F02-B618-C5FBBF9EFA7F}" srcOrd="0" destOrd="2" presId="urn:microsoft.com/office/officeart/2005/8/layout/chevron2"/>
    <dgm:cxn modelId="{A1107F64-6885-428C-AA26-76C0ADFB22A5}" srcId="{9E0366E6-EA25-4055-9E6A-3BBDCBD7B71E}" destId="{C1B02FDE-DAB8-48F4-8860-F49211DC0928}" srcOrd="0" destOrd="0" parTransId="{67CC2D6A-3A4C-4A6E-94FE-6E7E04011743}" sibTransId="{31C65553-2FA2-4DA5-B87A-AB46A41E939B}"/>
    <dgm:cxn modelId="{4114556F-C9F9-47DB-B447-48E4B4856184}" type="presOf" srcId="{692B15DC-6135-4BCE-82EF-4F6E3A1AB866}" destId="{54E462F8-E40D-400C-ABC1-5B95A463018B}" srcOrd="0" destOrd="0" presId="urn:microsoft.com/office/officeart/2005/8/layout/chevron2"/>
    <dgm:cxn modelId="{A0EE8371-FBE0-4430-B97F-E0306110CEE9}" srcId="{9E0366E6-EA25-4055-9E6A-3BBDCBD7B71E}" destId="{F0D3D07A-9CCE-464D-B7D4-2A1DEE2CD23D}" srcOrd="1" destOrd="0" parTransId="{ACDF60DF-DF22-4011-AD5B-C4E1EC6472A9}" sibTransId="{3B71021D-CFE0-4B0B-B710-B783D0443B7A}"/>
    <dgm:cxn modelId="{63E46573-3380-4C66-9E4F-0BE154CB6AF8}" srcId="{72C7BAF6-D3B5-4F5C-BEAD-2779AB33A638}" destId="{692B15DC-6135-4BCE-82EF-4F6E3A1AB866}" srcOrd="0" destOrd="0" parTransId="{510BFA98-215E-437F-A0E3-0952FCD9D32A}" sibTransId="{B2152D19-BF77-4650-85B6-822807D890A5}"/>
    <dgm:cxn modelId="{7F3CAB54-A4FC-4BB7-B2C1-FA1785D41025}" type="presOf" srcId="{71AA3F34-1AB0-415D-93F6-673CCBB379E2}" destId="{F524B8EC-9B6F-4F97-B9EA-DEF8E6DF1D1A}" srcOrd="0" destOrd="0" presId="urn:microsoft.com/office/officeart/2005/8/layout/chevron2"/>
    <dgm:cxn modelId="{F2F6F859-0839-48EB-B7EE-504C8DE4432F}" srcId="{692B15DC-6135-4BCE-82EF-4F6E3A1AB866}" destId="{D432B7A0-0233-4949-8CBD-564B0C2F81D0}" srcOrd="2" destOrd="0" parTransId="{0A452C27-E2DE-4912-878C-E9E68D5024DA}" sibTransId="{407EDB02-4C64-438F-8AA8-E4E3260C3D60}"/>
    <dgm:cxn modelId="{639BF47D-1B5F-4EB3-A252-560CE58DC568}" type="presOf" srcId="{EBFE754F-0C2B-4805-BC24-89E16D59C00C}" destId="{9C648ED4-D00F-4DF8-B313-BD11F37D957E}" srcOrd="0" destOrd="0" presId="urn:microsoft.com/office/officeart/2005/8/layout/chevron2"/>
    <dgm:cxn modelId="{A2251B82-2700-4CCB-ACAB-F332986B4B4D}" srcId="{EBFE754F-0C2B-4805-BC24-89E16D59C00C}" destId="{71AA3F34-1AB0-415D-93F6-673CCBB379E2}" srcOrd="0" destOrd="0" parTransId="{C174DEC1-79C2-41A8-B9F0-381892F8A760}" sibTransId="{166DCF61-FAE0-49E3-9358-E30AC559B35D}"/>
    <dgm:cxn modelId="{1B791087-AA6F-4835-B777-9D1064B2B0B3}" type="presOf" srcId="{215C91E0-8E7B-4DDD-B100-0A40F28B1038}" destId="{9FD0E7C7-E945-4F02-B618-C5FBBF9EFA7F}" srcOrd="0" destOrd="1" presId="urn:microsoft.com/office/officeart/2005/8/layout/chevron2"/>
    <dgm:cxn modelId="{0D3F058C-8F0E-4621-B35F-D2EDA973D5B2}" srcId="{F5E26986-50DA-41EE-97BD-AE6A3D9E2130}" destId="{4C432ECC-6292-4E43-B495-BD4FEEB32ACE}" srcOrd="0" destOrd="0" parTransId="{F3D3EA57-6D48-4587-B3D0-4890870F7637}" sibTransId="{6C8B8DAB-00D1-43DB-AC4B-38E1E231DEDB}"/>
    <dgm:cxn modelId="{EA84ED93-4124-4E36-B81A-563238234902}" type="presOf" srcId="{4844BC6F-808C-465D-A4EF-7CD4AD910CB3}" destId="{F524B8EC-9B6F-4F97-B9EA-DEF8E6DF1D1A}" srcOrd="0" destOrd="2" presId="urn:microsoft.com/office/officeart/2005/8/layout/chevron2"/>
    <dgm:cxn modelId="{E9BC18B1-B637-4230-B6C6-12422F997B19}" srcId="{692B15DC-6135-4BCE-82EF-4F6E3A1AB866}" destId="{215C91E0-8E7B-4DDD-B100-0A40F28B1038}" srcOrd="1" destOrd="0" parTransId="{DCAA35EE-0968-489B-A5C6-E636970B77CD}" sibTransId="{4F2AA175-90CB-4EA8-8989-B9AB4D026F5D}"/>
    <dgm:cxn modelId="{81ED4AB5-A618-4AA0-9E5E-1E98BEC92660}" srcId="{72C7BAF6-D3B5-4F5C-BEAD-2779AB33A638}" destId="{EBFE754F-0C2B-4805-BC24-89E16D59C00C}" srcOrd="1" destOrd="0" parTransId="{86B2B778-0096-48C1-9AB6-9104DAC12E90}" sibTransId="{DC6A7491-FB59-4567-B1BE-D9CC6F71A3EB}"/>
    <dgm:cxn modelId="{AC6AC5B6-5B6E-401D-A092-74DAAEA4E0A7}" type="presOf" srcId="{63B1B55A-96F3-4AE0-B8C9-F2920B635EF0}" destId="{F524B8EC-9B6F-4F97-B9EA-DEF8E6DF1D1A}" srcOrd="0" destOrd="1" presId="urn:microsoft.com/office/officeart/2005/8/layout/chevron2"/>
    <dgm:cxn modelId="{A48B2EBD-8BE6-4DE0-B191-C474927D7144}" srcId="{EBFE754F-0C2B-4805-BC24-89E16D59C00C}" destId="{4844BC6F-808C-465D-A4EF-7CD4AD910CB3}" srcOrd="2" destOrd="0" parTransId="{7F54F3A4-D583-44B6-B49A-701B05C7BAB0}" sibTransId="{A1EFF8D5-8F86-4FED-B93A-D272A2B42F60}"/>
    <dgm:cxn modelId="{2547B9D4-E067-4BA7-8868-EAF71FED9DD8}" srcId="{EBFE754F-0C2B-4805-BC24-89E16D59C00C}" destId="{63B1B55A-96F3-4AE0-B8C9-F2920B635EF0}" srcOrd="1" destOrd="0" parTransId="{B6200E8F-2C36-4773-A0B4-7C53BCC3ADC4}" sibTransId="{93C75807-6386-42CC-8404-39EB2DEC50D7}"/>
    <dgm:cxn modelId="{CBD848E7-219C-4117-BABD-2EE6F851A803}" type="presOf" srcId="{BDF87DF1-2BEC-46D1-B7C0-14BF7B66CC41}" destId="{9FD0E7C7-E945-4F02-B618-C5FBBF9EFA7F}" srcOrd="0" destOrd="0" presId="urn:microsoft.com/office/officeart/2005/8/layout/chevron2"/>
    <dgm:cxn modelId="{CD2FA4E7-EAE5-4CCB-85A8-40A920503C19}" type="presOf" srcId="{F5E26986-50DA-41EE-97BD-AE6A3D9E2130}" destId="{31C67589-67D9-4468-96CC-6F5F36505759}" srcOrd="0" destOrd="0" presId="urn:microsoft.com/office/officeart/2005/8/layout/chevron2"/>
    <dgm:cxn modelId="{840E74EA-C7C2-4ABC-9619-93E408A722B5}" type="presOf" srcId="{72C7BAF6-D3B5-4F5C-BEAD-2779AB33A638}" destId="{61D1DE4F-81A8-416F-8BA7-6CA6281BE0C0}" srcOrd="0" destOrd="0" presId="urn:microsoft.com/office/officeart/2005/8/layout/chevron2"/>
    <dgm:cxn modelId="{F294A9EB-422B-4CE1-AF35-A6E2A4E2CC59}" srcId="{F5E26986-50DA-41EE-97BD-AE6A3D9E2130}" destId="{39EABDEC-42B4-45A6-A17D-A9F48E6629D2}" srcOrd="1" destOrd="0" parTransId="{3E33FF7B-A9B4-450E-86D8-BBF3D88E755D}" sibTransId="{C90F515B-09A5-47E3-BA23-677A16224F4E}"/>
    <dgm:cxn modelId="{69553AEE-D129-47E0-AE8B-F6E9F3D9F119}" srcId="{72C7BAF6-D3B5-4F5C-BEAD-2779AB33A638}" destId="{F5E26986-50DA-41EE-97BD-AE6A3D9E2130}" srcOrd="3" destOrd="0" parTransId="{0E340DDB-16DC-4A99-B5D5-8D4835339C98}" sibTransId="{850812F9-C492-4984-A8DF-54E2C940F598}"/>
    <dgm:cxn modelId="{8D3921F9-65EE-4C9B-B27E-FF63CB444C73}" type="presOf" srcId="{C1B02FDE-DAB8-48F4-8860-F49211DC0928}" destId="{F76AC3F0-9003-4BBF-B783-B0B910415DD1}" srcOrd="0" destOrd="0" presId="urn:microsoft.com/office/officeart/2005/8/layout/chevron2"/>
    <dgm:cxn modelId="{059B07FA-DC6B-4627-A7A3-48794DB9B6CE}" type="presOf" srcId="{9E0366E6-EA25-4055-9E6A-3BBDCBD7B71E}" destId="{BD7CAB6D-47B1-4D72-A75C-8C9458E4238C}" srcOrd="0" destOrd="0" presId="urn:microsoft.com/office/officeart/2005/8/layout/chevron2"/>
    <dgm:cxn modelId="{B0BECFD0-91BD-4F3A-9464-C55B88DB5B49}" type="presParOf" srcId="{61D1DE4F-81A8-416F-8BA7-6CA6281BE0C0}" destId="{3E0B1201-163A-4E2A-BC24-7EB0265F8254}" srcOrd="0" destOrd="0" presId="urn:microsoft.com/office/officeart/2005/8/layout/chevron2"/>
    <dgm:cxn modelId="{331D89BF-D1E5-4A0B-8395-8F5A29C3D301}" type="presParOf" srcId="{3E0B1201-163A-4E2A-BC24-7EB0265F8254}" destId="{54E462F8-E40D-400C-ABC1-5B95A463018B}" srcOrd="0" destOrd="0" presId="urn:microsoft.com/office/officeart/2005/8/layout/chevron2"/>
    <dgm:cxn modelId="{36B0DFAA-CA09-4532-9226-8E5DBB5E143A}" type="presParOf" srcId="{3E0B1201-163A-4E2A-BC24-7EB0265F8254}" destId="{9FD0E7C7-E945-4F02-B618-C5FBBF9EFA7F}" srcOrd="1" destOrd="0" presId="urn:microsoft.com/office/officeart/2005/8/layout/chevron2"/>
    <dgm:cxn modelId="{4F8B05E9-BD94-40B2-94C7-7B7A2701F46F}" type="presParOf" srcId="{61D1DE4F-81A8-416F-8BA7-6CA6281BE0C0}" destId="{06952A9C-D2CD-4448-8ADA-30FA0C9C391C}" srcOrd="1" destOrd="0" presId="urn:microsoft.com/office/officeart/2005/8/layout/chevron2"/>
    <dgm:cxn modelId="{938B3980-0CB8-413C-AF9A-EDF915CFFC18}" type="presParOf" srcId="{61D1DE4F-81A8-416F-8BA7-6CA6281BE0C0}" destId="{6065A5DE-36DE-4A12-B077-F98AF84DAE68}" srcOrd="2" destOrd="0" presId="urn:microsoft.com/office/officeart/2005/8/layout/chevron2"/>
    <dgm:cxn modelId="{1933768A-CAAA-4DD0-987B-2F1F70B12B71}" type="presParOf" srcId="{6065A5DE-36DE-4A12-B077-F98AF84DAE68}" destId="{9C648ED4-D00F-4DF8-B313-BD11F37D957E}" srcOrd="0" destOrd="0" presId="urn:microsoft.com/office/officeart/2005/8/layout/chevron2"/>
    <dgm:cxn modelId="{EAD74E93-5FCB-4A16-9C73-0A75B691CE62}" type="presParOf" srcId="{6065A5DE-36DE-4A12-B077-F98AF84DAE68}" destId="{F524B8EC-9B6F-4F97-B9EA-DEF8E6DF1D1A}" srcOrd="1" destOrd="0" presId="urn:microsoft.com/office/officeart/2005/8/layout/chevron2"/>
    <dgm:cxn modelId="{767D3C80-ABB5-47DD-825A-B5388D79CCBE}" type="presParOf" srcId="{61D1DE4F-81A8-416F-8BA7-6CA6281BE0C0}" destId="{B2F92150-24FD-40E7-97C3-0B9EF41A3AD0}" srcOrd="3" destOrd="0" presId="urn:microsoft.com/office/officeart/2005/8/layout/chevron2"/>
    <dgm:cxn modelId="{8055C27D-65DF-4F2A-947F-A7693A627F46}" type="presParOf" srcId="{61D1DE4F-81A8-416F-8BA7-6CA6281BE0C0}" destId="{92D9C5E7-8D5D-4697-9666-DB4DBADCE02B}" srcOrd="4" destOrd="0" presId="urn:microsoft.com/office/officeart/2005/8/layout/chevron2"/>
    <dgm:cxn modelId="{8791F708-C05B-4320-B678-550AC5F5C738}" type="presParOf" srcId="{92D9C5E7-8D5D-4697-9666-DB4DBADCE02B}" destId="{BD7CAB6D-47B1-4D72-A75C-8C9458E4238C}" srcOrd="0" destOrd="0" presId="urn:microsoft.com/office/officeart/2005/8/layout/chevron2"/>
    <dgm:cxn modelId="{F67A86BE-1337-40DA-9999-3786616DD15D}" type="presParOf" srcId="{92D9C5E7-8D5D-4697-9666-DB4DBADCE02B}" destId="{F76AC3F0-9003-4BBF-B783-B0B910415DD1}" srcOrd="1" destOrd="0" presId="urn:microsoft.com/office/officeart/2005/8/layout/chevron2"/>
    <dgm:cxn modelId="{2F588AF0-7CF9-40DF-8B8F-5F53C5B1D65B}" type="presParOf" srcId="{61D1DE4F-81A8-416F-8BA7-6CA6281BE0C0}" destId="{0F1BEA2F-A787-46D3-B97F-C7C7DE850E67}" srcOrd="5" destOrd="0" presId="urn:microsoft.com/office/officeart/2005/8/layout/chevron2"/>
    <dgm:cxn modelId="{3B95198D-58C9-45EB-B425-693886D807D3}" type="presParOf" srcId="{61D1DE4F-81A8-416F-8BA7-6CA6281BE0C0}" destId="{42F2D4AA-938C-4745-9C84-4996BBDC1FED}" srcOrd="6" destOrd="0" presId="urn:microsoft.com/office/officeart/2005/8/layout/chevron2"/>
    <dgm:cxn modelId="{B6D7144F-BDE5-4AA3-A594-1BC58BB0E003}" type="presParOf" srcId="{42F2D4AA-938C-4745-9C84-4996BBDC1FED}" destId="{31C67589-67D9-4468-96CC-6F5F36505759}" srcOrd="0" destOrd="0" presId="urn:microsoft.com/office/officeart/2005/8/layout/chevron2"/>
    <dgm:cxn modelId="{FECF6D4D-439F-4D14-B552-2E0EE3007C83}" type="presParOf" srcId="{42F2D4AA-938C-4745-9C84-4996BBDC1FED}" destId="{E2AD4384-1F74-4C02-8E79-335599DBCA2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462F8-E40D-400C-ABC1-5B95A463018B}">
      <dsp:nvSpPr>
        <dsp:cNvPr id="0" name=""/>
        <dsp:cNvSpPr/>
      </dsp:nvSpPr>
      <dsp:spPr>
        <a:xfrm rot="5400000">
          <a:off x="-214119" y="215039"/>
          <a:ext cx="1427463" cy="999224"/>
        </a:xfrm>
        <a:prstGeom prst="chevron">
          <a:avLst/>
        </a:prstGeom>
        <a:solidFill>
          <a:schemeClr val="tx2">
            <a:lumMod val="40000"/>
            <a:lumOff val="60000"/>
            <a:alpha val="9000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i="0" kern="1200" dirty="0">
              <a:solidFill>
                <a:schemeClr val="tx2">
                  <a:lumMod val="75000"/>
                </a:schemeClr>
              </a:solidFill>
              <a:latin typeface="Times New Roman" panose="02020603050405020304" pitchFamily="18" charset="0"/>
              <a:cs typeface="Times New Roman" panose="02020603050405020304" pitchFamily="18" charset="0"/>
            </a:rPr>
            <a:t>Hypothesis development</a:t>
          </a:r>
          <a:endParaRPr lang="en-IN" sz="1400" b="1" kern="1200" dirty="0">
            <a:solidFill>
              <a:schemeClr val="tx2">
                <a:lumMod val="75000"/>
              </a:schemeClr>
            </a:solidFill>
            <a:latin typeface="Times New Roman" panose="02020603050405020304" pitchFamily="18" charset="0"/>
            <a:cs typeface="Times New Roman" panose="02020603050405020304" pitchFamily="18" charset="0"/>
          </a:endParaRPr>
        </a:p>
      </dsp:txBody>
      <dsp:txXfrm rot="-5400000">
        <a:off x="1" y="500531"/>
        <a:ext cx="999224" cy="428239"/>
      </dsp:txXfrm>
    </dsp:sp>
    <dsp:sp modelId="{9FD0E7C7-E945-4F02-B618-C5FBBF9EFA7F}">
      <dsp:nvSpPr>
        <dsp:cNvPr id="0" name=""/>
        <dsp:cNvSpPr/>
      </dsp:nvSpPr>
      <dsp:spPr>
        <a:xfrm rot="5400000">
          <a:off x="5867143" y="-4866998"/>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Evaluate business requirements</a:t>
          </a:r>
          <a:endParaRPr lang="en-IN"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FontTx/>
            <a:buChar char="–"/>
          </a:pPr>
          <a:r>
            <a:rPr kumimoji="0" lang="en-US" sz="1400" b="0" i="0" u="none" strike="noStrike" kern="120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Develop analytical framework</a:t>
          </a:r>
        </a:p>
        <a:p>
          <a:pPr marL="114300" lvl="1" indent="-114300" algn="l" defTabSz="622300">
            <a:lnSpc>
              <a:spcPct val="90000"/>
            </a:lnSpc>
            <a:spcBef>
              <a:spcPct val="0"/>
            </a:spcBef>
            <a:spcAft>
              <a:spcPct val="15000"/>
            </a:spcAft>
            <a:buFontTx/>
            <a:buChar char="–"/>
          </a:pPr>
          <a:r>
            <a:rPr kumimoji="0" lang="en-US" sz="1400" b="0" i="0" u="none" strike="noStrike" kern="120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Finalize project approach</a:t>
          </a:r>
        </a:p>
      </dsp:txBody>
      <dsp:txXfrm rot="-5400000">
        <a:off x="999225" y="46214"/>
        <a:ext cx="10618394" cy="837263"/>
      </dsp:txXfrm>
    </dsp:sp>
    <dsp:sp modelId="{9C648ED4-D00F-4DF8-B313-BD11F37D957E}">
      <dsp:nvSpPr>
        <dsp:cNvPr id="0" name=""/>
        <dsp:cNvSpPr/>
      </dsp:nvSpPr>
      <dsp:spPr>
        <a:xfrm rot="5400000">
          <a:off x="-214119" y="1497597"/>
          <a:ext cx="1427463" cy="999224"/>
        </a:xfrm>
        <a:prstGeom prst="chevron">
          <a:avLst/>
        </a:prstGeom>
        <a:solidFill>
          <a:schemeClr val="tx2">
            <a:lumMod val="40000"/>
            <a:lumOff val="60000"/>
            <a:alpha val="76667"/>
          </a:schemeClr>
        </a:solidFill>
        <a:ln w="12700" cap="flat" cmpd="sng" algn="ctr">
          <a:solidFill>
            <a:schemeClr val="accent3">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en-IN" sz="1400" b="1" i="0" kern="1200" dirty="0">
              <a:solidFill>
                <a:schemeClr val="tx2">
                  <a:lumMod val="75000"/>
                </a:schemeClr>
              </a:solidFill>
              <a:latin typeface="Times New Roman" panose="02020603050405020304"/>
              <a:ea typeface="+mn-ea"/>
              <a:cs typeface="+mn-cs"/>
            </a:rPr>
            <a:t>Data Collection</a:t>
          </a:r>
        </a:p>
      </dsp:txBody>
      <dsp:txXfrm rot="-5400000">
        <a:off x="1" y="1783089"/>
        <a:ext cx="999224" cy="428239"/>
      </dsp:txXfrm>
    </dsp:sp>
    <dsp:sp modelId="{F524B8EC-9B6F-4F97-B9EA-DEF8E6DF1D1A}">
      <dsp:nvSpPr>
        <dsp:cNvPr id="0" name=""/>
        <dsp:cNvSpPr/>
      </dsp:nvSpPr>
      <dsp:spPr>
        <a:xfrm rot="5400000">
          <a:off x="5867143" y="-3584440"/>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Identify secondary information sources such as annual reports, company presentations, and government agencies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Conduct primary interactions with industry experts to validate the findings obtained through secondary sources</a:t>
          </a: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Clean and synthesize data</a:t>
          </a:r>
          <a:endPar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sp:txBody>
      <dsp:txXfrm rot="-5400000">
        <a:off x="999225" y="1328772"/>
        <a:ext cx="10618394" cy="837263"/>
      </dsp:txXfrm>
    </dsp:sp>
    <dsp:sp modelId="{BD7CAB6D-47B1-4D72-A75C-8C9458E4238C}">
      <dsp:nvSpPr>
        <dsp:cNvPr id="0" name=""/>
        <dsp:cNvSpPr/>
      </dsp:nvSpPr>
      <dsp:spPr>
        <a:xfrm rot="5400000">
          <a:off x="-214119" y="2780155"/>
          <a:ext cx="1427463" cy="999224"/>
        </a:xfrm>
        <a:prstGeom prst="chevron">
          <a:avLst/>
        </a:prstGeom>
        <a:solidFill>
          <a:schemeClr val="tx2">
            <a:lumMod val="40000"/>
            <a:lumOff val="60000"/>
            <a:alpha val="63333"/>
          </a:schemeClr>
        </a:solidFill>
        <a:ln w="12700" cap="flat" cmpd="sng" algn="ctr">
          <a:solidFill>
            <a:schemeClr val="accent3">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en-IN" sz="1400" b="1" i="0" kern="1200" dirty="0">
              <a:solidFill>
                <a:schemeClr val="tx2">
                  <a:lumMod val="75000"/>
                </a:schemeClr>
              </a:solidFill>
              <a:latin typeface="Times New Roman" panose="02020603050405020304"/>
              <a:ea typeface="+mn-ea"/>
              <a:cs typeface="+mn-cs"/>
            </a:rPr>
            <a:t>Analysis and Conclusions</a:t>
          </a:r>
        </a:p>
      </dsp:txBody>
      <dsp:txXfrm rot="-5400000">
        <a:off x="1" y="3065647"/>
        <a:ext cx="999224" cy="428239"/>
      </dsp:txXfrm>
    </dsp:sp>
    <dsp:sp modelId="{F76AC3F0-9003-4BBF-B783-B0B910415DD1}">
      <dsp:nvSpPr>
        <dsp:cNvPr id="0" name=""/>
        <dsp:cNvSpPr/>
      </dsp:nvSpPr>
      <dsp:spPr>
        <a:xfrm rot="5400000">
          <a:off x="5867143" y="-2301882"/>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Represent data by organizing, verifying, and tabulating the analysis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Develop insights</a:t>
          </a:r>
        </a:p>
      </dsp:txBody>
      <dsp:txXfrm rot="-5400000">
        <a:off x="999225" y="2611330"/>
        <a:ext cx="10618394" cy="837263"/>
      </dsp:txXfrm>
    </dsp:sp>
    <dsp:sp modelId="{31C67589-67D9-4468-96CC-6F5F36505759}">
      <dsp:nvSpPr>
        <dsp:cNvPr id="0" name=""/>
        <dsp:cNvSpPr/>
      </dsp:nvSpPr>
      <dsp:spPr>
        <a:xfrm rot="5400000">
          <a:off x="-214119" y="4062713"/>
          <a:ext cx="1427463" cy="999224"/>
        </a:xfrm>
        <a:prstGeom prst="chevron">
          <a:avLst/>
        </a:prstGeom>
        <a:solidFill>
          <a:schemeClr val="tx2">
            <a:lumMod val="40000"/>
            <a:lumOff val="60000"/>
            <a:alpha val="5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2">
                  <a:lumMod val="75000"/>
                </a:schemeClr>
              </a:solidFill>
              <a:latin typeface="Times New Roman" panose="02020603050405020304" pitchFamily="18" charset="0"/>
              <a:cs typeface="Times New Roman" panose="02020603050405020304" pitchFamily="18" charset="0"/>
            </a:rPr>
            <a:t>Strategic insights</a:t>
          </a:r>
        </a:p>
      </dsp:txBody>
      <dsp:txXfrm rot="-5400000">
        <a:off x="1" y="4348205"/>
        <a:ext cx="999224" cy="428239"/>
      </dsp:txXfrm>
    </dsp:sp>
    <dsp:sp modelId="{E2AD4384-1F74-4C02-8E79-335599DBCA23}">
      <dsp:nvSpPr>
        <dsp:cNvPr id="0" name=""/>
        <dsp:cNvSpPr/>
      </dsp:nvSpPr>
      <dsp:spPr>
        <a:xfrm rot="5400000">
          <a:off x="5867143" y="-1019325"/>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Present findings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Provide actionable recommendations to the client</a:t>
          </a:r>
        </a:p>
      </dsp:txBody>
      <dsp:txXfrm rot="-5400000">
        <a:off x="999225" y="3893887"/>
        <a:ext cx="10618394" cy="83726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D01C1D-9C07-A24C-B22A-45F9FE75347D}" type="datetimeFigureOut">
              <a:rPr lang="en-US" smtClean="0"/>
              <a:t>4/3/2025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0E0893-7402-EA4A-AA9B-38FA9728EE21}" type="slidenum">
              <a:rPr lang="en-US" smtClean="0"/>
              <a:t>‹#›</a:t>
            </a:fld>
            <a:endParaRPr lang="en-US" dirty="0"/>
          </a:p>
        </p:txBody>
      </p:sp>
    </p:spTree>
    <p:extLst>
      <p:ext uri="{BB962C8B-B14F-4D97-AF65-F5344CB8AC3E}">
        <p14:creationId xmlns:p14="http://schemas.microsoft.com/office/powerpoint/2010/main" val="136322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4AFF43-4650-4441-8C46-41D85BF73646}"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101998-1AB1-FB45-8A11-A5E2A86554A0}" type="slidenum">
              <a:rPr lang="en-US" smtClean="0"/>
              <a:t>‹#›</a:t>
            </a:fld>
            <a:endParaRPr lang="en-US" dirty="0"/>
          </a:p>
        </p:txBody>
      </p:sp>
    </p:spTree>
    <p:extLst>
      <p:ext uri="{BB962C8B-B14F-4D97-AF65-F5344CB8AC3E}">
        <p14:creationId xmlns:p14="http://schemas.microsoft.com/office/powerpoint/2010/main" val="1656968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6</a:t>
            </a:fld>
            <a:endParaRPr lang="en-US" dirty="0"/>
          </a:p>
        </p:txBody>
      </p:sp>
    </p:spTree>
    <p:extLst>
      <p:ext uri="{BB962C8B-B14F-4D97-AF65-F5344CB8AC3E}">
        <p14:creationId xmlns:p14="http://schemas.microsoft.com/office/powerpoint/2010/main" val="311491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3F3F27-8185-474F-ABCF-C5245E20966A}" type="slidenum">
              <a:rPr lang="en-US" smtClean="0"/>
              <a:t>17</a:t>
            </a:fld>
            <a:endParaRPr lang="en-US" dirty="0"/>
          </a:p>
        </p:txBody>
      </p:sp>
    </p:spTree>
    <p:extLst>
      <p:ext uri="{BB962C8B-B14F-4D97-AF65-F5344CB8AC3E}">
        <p14:creationId xmlns:p14="http://schemas.microsoft.com/office/powerpoint/2010/main" val="1715528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01998-1AB1-FB45-8A11-A5E2A8655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43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21</a:t>
            </a:fld>
            <a:endParaRPr lang="en-US" dirty="0"/>
          </a:p>
        </p:txBody>
      </p:sp>
    </p:spTree>
    <p:extLst>
      <p:ext uri="{BB962C8B-B14F-4D97-AF65-F5344CB8AC3E}">
        <p14:creationId xmlns:p14="http://schemas.microsoft.com/office/powerpoint/2010/main" val="354154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7</a:t>
            </a:fld>
            <a:endParaRPr lang="en-US" dirty="0"/>
          </a:p>
        </p:txBody>
      </p:sp>
    </p:spTree>
    <p:extLst>
      <p:ext uri="{BB962C8B-B14F-4D97-AF65-F5344CB8AC3E}">
        <p14:creationId xmlns:p14="http://schemas.microsoft.com/office/powerpoint/2010/main" val="627011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8</a:t>
            </a:fld>
            <a:endParaRPr lang="en-US" dirty="0"/>
          </a:p>
        </p:txBody>
      </p:sp>
    </p:spTree>
    <p:extLst>
      <p:ext uri="{BB962C8B-B14F-4D97-AF65-F5344CB8AC3E}">
        <p14:creationId xmlns:p14="http://schemas.microsoft.com/office/powerpoint/2010/main" val="3540404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9</a:t>
            </a:fld>
            <a:endParaRPr lang="en-US" dirty="0"/>
          </a:p>
        </p:txBody>
      </p:sp>
    </p:spTree>
    <p:extLst>
      <p:ext uri="{BB962C8B-B14F-4D97-AF65-F5344CB8AC3E}">
        <p14:creationId xmlns:p14="http://schemas.microsoft.com/office/powerpoint/2010/main" val="231589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10</a:t>
            </a:fld>
            <a:endParaRPr lang="en-US" dirty="0"/>
          </a:p>
        </p:txBody>
      </p:sp>
    </p:spTree>
    <p:extLst>
      <p:ext uri="{BB962C8B-B14F-4D97-AF65-F5344CB8AC3E}">
        <p14:creationId xmlns:p14="http://schemas.microsoft.com/office/powerpoint/2010/main" val="355153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101998-1AB1-FB45-8A11-A5E2A86554A0}" type="slidenum">
              <a:rPr lang="en-US" smtClean="0"/>
              <a:t>12</a:t>
            </a:fld>
            <a:endParaRPr lang="en-US" dirty="0"/>
          </a:p>
        </p:txBody>
      </p:sp>
    </p:spTree>
    <p:extLst>
      <p:ext uri="{BB962C8B-B14F-4D97-AF65-F5344CB8AC3E}">
        <p14:creationId xmlns:p14="http://schemas.microsoft.com/office/powerpoint/2010/main" val="349952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43F3F27-8185-474F-ABCF-C5245E20966A}" type="slidenum">
              <a:rPr lang="en-US" smtClean="0"/>
              <a:t>14</a:t>
            </a:fld>
            <a:endParaRPr lang="en-US" dirty="0"/>
          </a:p>
        </p:txBody>
      </p:sp>
    </p:spTree>
    <p:extLst>
      <p:ext uri="{BB962C8B-B14F-4D97-AF65-F5344CB8AC3E}">
        <p14:creationId xmlns:p14="http://schemas.microsoft.com/office/powerpoint/2010/main" val="14162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43F3F27-8185-474F-ABCF-C5245E20966A}" type="slidenum">
              <a:rPr lang="en-US" smtClean="0"/>
              <a:t>15</a:t>
            </a:fld>
            <a:endParaRPr lang="en-US" dirty="0"/>
          </a:p>
        </p:txBody>
      </p:sp>
    </p:spTree>
    <p:extLst>
      <p:ext uri="{BB962C8B-B14F-4D97-AF65-F5344CB8AC3E}">
        <p14:creationId xmlns:p14="http://schemas.microsoft.com/office/powerpoint/2010/main" val="1778937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43F3F27-8185-474F-ABCF-C5245E20966A}" type="slidenum">
              <a:rPr lang="en-US" smtClean="0"/>
              <a:t>16</a:t>
            </a:fld>
            <a:endParaRPr lang="en-US" dirty="0"/>
          </a:p>
        </p:txBody>
      </p:sp>
    </p:spTree>
    <p:extLst>
      <p:ext uri="{BB962C8B-B14F-4D97-AF65-F5344CB8AC3E}">
        <p14:creationId xmlns:p14="http://schemas.microsoft.com/office/powerpoint/2010/main" val="1810688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1"/>
            <a:ext cx="4500563" cy="6858001"/>
          </a:xfrm>
          <a:prstGeom prst="rect">
            <a:avLst/>
          </a:prstGeom>
          <a:solidFill>
            <a:schemeClr val="tx2">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Tree>
    <p:extLst>
      <p:ext uri="{BB962C8B-B14F-4D97-AF65-F5344CB8AC3E}">
        <p14:creationId xmlns:p14="http://schemas.microsoft.com/office/powerpoint/2010/main" val="8511152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Off-page Connector 8"/>
          <p:cNvSpPr/>
          <p:nvPr userDrawn="1"/>
        </p:nvSpPr>
        <p:spPr>
          <a:xfrm>
            <a:off x="0" y="668438"/>
            <a:ext cx="3646967" cy="5521124"/>
          </a:xfrm>
          <a:prstGeom prst="rect">
            <a:avLst/>
          </a:prstGeom>
          <a:solidFill>
            <a:schemeClr val="tx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
        <p:nvSpPr>
          <p:cNvPr id="10" name="Text Placeholder 9">
            <a:extLst>
              <a:ext uri="{FF2B5EF4-FFF2-40B4-BE49-F238E27FC236}">
                <a16:creationId xmlns:a16="http://schemas.microsoft.com/office/drawing/2014/main" id="{C7C4AC79-0F20-7930-C6F8-24658FA7A0B1}"/>
              </a:ext>
            </a:extLst>
          </p:cNvPr>
          <p:cNvSpPr>
            <a:spLocks noGrp="1"/>
          </p:cNvSpPr>
          <p:nvPr>
            <p:ph type="body" sz="quarter" idx="10"/>
          </p:nvPr>
        </p:nvSpPr>
        <p:spPr>
          <a:xfrm>
            <a:off x="242885" y="1071563"/>
            <a:ext cx="3100387" cy="865822"/>
          </a:xfrm>
        </p:spPr>
        <p:txBody>
          <a:bodyPr>
            <a:noAutofit/>
          </a:bodyPr>
          <a:lstStyle>
            <a:lvl1pPr>
              <a:defRPr sz="6600" b="1">
                <a:solidFill>
                  <a:schemeClr val="bg1"/>
                </a:solidFill>
                <a:latin typeface="Times New Roman" panose="02020603050405020304" pitchFamily="18" charset="0"/>
                <a:cs typeface="Times New Roman" panose="02020603050405020304" pitchFamily="18" charset="0"/>
              </a:defRPr>
            </a:lvl1pPr>
          </a:lstStyle>
          <a:p>
            <a:pPr lvl="0"/>
            <a:r>
              <a:rPr lang="en-US" dirty="0"/>
              <a:t>Click to edit Master text styles</a:t>
            </a:r>
          </a:p>
        </p:txBody>
      </p:sp>
      <p:sp>
        <p:nvSpPr>
          <p:cNvPr id="15" name="Text Placeholder 9">
            <a:extLst>
              <a:ext uri="{FF2B5EF4-FFF2-40B4-BE49-F238E27FC236}">
                <a16:creationId xmlns:a16="http://schemas.microsoft.com/office/drawing/2014/main" id="{8BBFD8C7-2CF7-2D13-E189-705BB402CFE9}"/>
              </a:ext>
            </a:extLst>
          </p:cNvPr>
          <p:cNvSpPr>
            <a:spLocks noGrp="1"/>
          </p:cNvSpPr>
          <p:nvPr>
            <p:ph type="body" sz="quarter" idx="13"/>
          </p:nvPr>
        </p:nvSpPr>
        <p:spPr>
          <a:xfrm>
            <a:off x="224416" y="1973506"/>
            <a:ext cx="3100387" cy="865822"/>
          </a:xfrm>
        </p:spPr>
        <p:txBody>
          <a:bodyPr>
            <a:noAutofit/>
          </a:bodyPr>
          <a:lstStyle>
            <a:lvl1pPr>
              <a:defRPr sz="2800" b="1">
                <a:solidFill>
                  <a:schemeClr val="bg1"/>
                </a:solidFill>
                <a:latin typeface="Times New Roman" panose="02020603050405020304" pitchFamily="18" charset="0"/>
                <a:cs typeface="Times New Roman" panose="02020603050405020304" pitchFamily="18" charset="0"/>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263CBB1-D8DA-0CFE-F4D0-78B9D030F89B}"/>
              </a:ext>
            </a:extLst>
          </p:cNvPr>
          <p:cNvSpPr>
            <a:spLocks noGrp="1"/>
          </p:cNvSpPr>
          <p:nvPr>
            <p:ph type="body" sz="quarter" idx="14"/>
          </p:nvPr>
        </p:nvSpPr>
        <p:spPr>
          <a:xfrm>
            <a:off x="214314" y="3071813"/>
            <a:ext cx="3157537" cy="1073150"/>
          </a:xfrm>
        </p:spPr>
        <p:txBody>
          <a:bodyPr>
            <a:normAutofit/>
          </a:bodyPr>
          <a:lstStyle>
            <a:lvl1pPr>
              <a:lnSpc>
                <a:spcPct val="100000"/>
              </a:lnSpc>
              <a:spcAft>
                <a:spcPts val="0"/>
              </a:spcAft>
              <a:defRPr sz="1200" b="1">
                <a:solidFill>
                  <a:schemeClr val="bg1"/>
                </a:solidFill>
                <a:latin typeface="Times New Roman" panose="02020603050405020304" pitchFamily="18" charset="0"/>
                <a:cs typeface="Times New Roman" panose="02020603050405020304" pitchFamily="18" charset="0"/>
              </a:defRPr>
            </a:lvl1pPr>
            <a:lvl2pPr marL="800100" indent="-342900">
              <a:lnSpc>
                <a:spcPct val="100000"/>
              </a:lnSpc>
              <a:spcAft>
                <a:spcPts val="0"/>
              </a:spcAft>
              <a:buFont typeface="Wingdings" panose="05000000000000000000" pitchFamily="2" charset="2"/>
              <a:buChar char="§"/>
              <a:defRPr sz="1200" b="1">
                <a:solidFill>
                  <a:schemeClr val="bg1"/>
                </a:solidFill>
                <a:latin typeface="+mn-lt"/>
              </a:defRPr>
            </a:lvl2pPr>
            <a:lvl3pPr marL="914400" indent="0">
              <a:buNone/>
              <a:defRPr/>
            </a:lvl3pPr>
          </a:lstStyle>
          <a:p>
            <a:pPr lvl="0"/>
            <a:r>
              <a:rPr lang="en-US" dirty="0"/>
              <a:t>Click to edit Master text styles</a:t>
            </a:r>
          </a:p>
        </p:txBody>
      </p:sp>
      <p:sp>
        <p:nvSpPr>
          <p:cNvPr id="18" name="Text Placeholder 16">
            <a:extLst>
              <a:ext uri="{FF2B5EF4-FFF2-40B4-BE49-F238E27FC236}">
                <a16:creationId xmlns:a16="http://schemas.microsoft.com/office/drawing/2014/main" id="{807996A9-C757-ABAD-92C2-1EDF3C9CC220}"/>
              </a:ext>
            </a:extLst>
          </p:cNvPr>
          <p:cNvSpPr>
            <a:spLocks noGrp="1"/>
          </p:cNvSpPr>
          <p:nvPr>
            <p:ph type="body" sz="quarter" idx="15"/>
          </p:nvPr>
        </p:nvSpPr>
        <p:spPr>
          <a:xfrm>
            <a:off x="195839" y="4558440"/>
            <a:ext cx="3157537" cy="1073150"/>
          </a:xfrm>
        </p:spPr>
        <p:txBody>
          <a:bodyPr>
            <a:normAutofit/>
          </a:bodyPr>
          <a:lstStyle>
            <a:lvl1pPr>
              <a:lnSpc>
                <a:spcPct val="100000"/>
              </a:lnSpc>
              <a:spcAft>
                <a:spcPts val="0"/>
              </a:spcAft>
              <a:defRPr sz="1200" b="1">
                <a:solidFill>
                  <a:schemeClr val="bg1"/>
                </a:solidFill>
                <a:latin typeface="Times New Roman" panose="02020603050405020304" pitchFamily="18" charset="0"/>
                <a:cs typeface="Times New Roman" panose="02020603050405020304" pitchFamily="18" charset="0"/>
              </a:defRPr>
            </a:lvl1pPr>
            <a:lvl2pPr marL="457200" indent="0">
              <a:lnSpc>
                <a:spcPct val="100000"/>
              </a:lnSpc>
              <a:spcAft>
                <a:spcPts val="0"/>
              </a:spcAft>
              <a:buFont typeface="Wingdings" panose="05000000000000000000" pitchFamily="2" charset="2"/>
              <a:buNone/>
              <a:defRPr sz="1200" b="1">
                <a:solidFill>
                  <a:schemeClr val="bg1"/>
                </a:solidFill>
                <a:latin typeface="+mn-lt"/>
              </a:defRPr>
            </a:lvl2pPr>
            <a:lvl3pPr marL="914400" indent="0">
              <a:buNone/>
              <a:defRPr/>
            </a:lvl3pPr>
          </a:lstStyle>
          <a:p>
            <a:pPr lvl="0"/>
            <a:r>
              <a:rPr lang="en-US" dirty="0"/>
              <a:t>Click to edit Master text styles</a:t>
            </a:r>
          </a:p>
        </p:txBody>
      </p:sp>
    </p:spTree>
    <p:extLst>
      <p:ext uri="{BB962C8B-B14F-4D97-AF65-F5344CB8AC3E}">
        <p14:creationId xmlns:p14="http://schemas.microsoft.com/office/powerpoint/2010/main" val="1050565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Off-page Connector 8"/>
          <p:cNvSpPr/>
          <p:nvPr userDrawn="1"/>
        </p:nvSpPr>
        <p:spPr>
          <a:xfrm>
            <a:off x="0" y="4845062"/>
            <a:ext cx="12192000" cy="1810963"/>
          </a:xfrm>
          <a:prstGeom prst="rect">
            <a:avLst/>
          </a:prstGeom>
          <a:solidFill>
            <a:schemeClr val="tx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
        <p:nvSpPr>
          <p:cNvPr id="10" name="Text Placeholder 9">
            <a:extLst>
              <a:ext uri="{FF2B5EF4-FFF2-40B4-BE49-F238E27FC236}">
                <a16:creationId xmlns:a16="http://schemas.microsoft.com/office/drawing/2014/main" id="{C7C4AC79-0F20-7930-C6F8-24658FA7A0B1}"/>
              </a:ext>
            </a:extLst>
          </p:cNvPr>
          <p:cNvSpPr>
            <a:spLocks noGrp="1"/>
          </p:cNvSpPr>
          <p:nvPr>
            <p:ph type="body" sz="quarter" idx="10"/>
          </p:nvPr>
        </p:nvSpPr>
        <p:spPr>
          <a:xfrm>
            <a:off x="1443037" y="5114926"/>
            <a:ext cx="9358315" cy="865822"/>
          </a:xfrm>
        </p:spPr>
        <p:txBody>
          <a:bodyPr>
            <a:noAutofit/>
          </a:bodyPr>
          <a:lstStyle>
            <a:lvl1pPr algn="ctr">
              <a:defRPr sz="4000" b="1">
                <a:solidFill>
                  <a:schemeClr val="bg1"/>
                </a:solidFill>
                <a:latin typeface="Times New Roman" panose="020206030504050203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223478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rgbClr val="007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 name="Straight Connector 1">
            <a:extLst>
              <a:ext uri="{FF2B5EF4-FFF2-40B4-BE49-F238E27FC236}">
                <a16:creationId xmlns:a16="http://schemas.microsoft.com/office/drawing/2014/main" id="{DC29D8BF-663D-3533-E478-B4DA8A15EFAC}"/>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19">
            <a:extLst>
              <a:ext uri="{FF2B5EF4-FFF2-40B4-BE49-F238E27FC236}">
                <a16:creationId xmlns:a16="http://schemas.microsoft.com/office/drawing/2014/main" id="{18F41089-D338-8DE5-E2E5-835244F60B12}"/>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endParaRPr lang="en-US" dirty="0"/>
          </a:p>
        </p:txBody>
      </p:sp>
      <p:sp>
        <p:nvSpPr>
          <p:cNvPr id="4" name="Title 3">
            <a:extLst>
              <a:ext uri="{FF2B5EF4-FFF2-40B4-BE49-F238E27FC236}">
                <a16:creationId xmlns:a16="http://schemas.microsoft.com/office/drawing/2014/main" id="{BC644BF9-DB23-376C-5ABA-5DCF45222480}"/>
              </a:ext>
            </a:extLst>
          </p:cNvPr>
          <p:cNvSpPr>
            <a:spLocks noGrp="1"/>
          </p:cNvSpPr>
          <p:nvPr>
            <p:ph type="title"/>
          </p:nvPr>
        </p:nvSpPr>
        <p:spPr>
          <a:xfrm>
            <a:off x="0" y="0"/>
            <a:ext cx="10260000" cy="365760"/>
          </a:xfrm>
          <a:solidFill>
            <a:schemeClr val="tx2">
              <a:lumMod val="75000"/>
            </a:schemeClr>
          </a:solidFill>
          <a:ln>
            <a:noFill/>
          </a:ln>
        </p:spPr>
        <p:txBody>
          <a:bodyPr/>
          <a:lstStyle>
            <a:lvl1pPr marL="85725" indent="0">
              <a:defRPr sz="1800" b="1">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IN" dirty="0"/>
          </a:p>
        </p:txBody>
      </p:sp>
      <p:sp>
        <p:nvSpPr>
          <p:cNvPr id="7" name="Rectangle 6">
            <a:extLst>
              <a:ext uri="{FF2B5EF4-FFF2-40B4-BE49-F238E27FC236}">
                <a16:creationId xmlns:a16="http://schemas.microsoft.com/office/drawing/2014/main" id="{E7441512-6058-D741-87CB-6FF12A5B4B43}"/>
              </a:ext>
            </a:extLst>
          </p:cNvPr>
          <p:cNvSpPr/>
          <p:nvPr userDrawn="1"/>
        </p:nvSpPr>
        <p:spPr>
          <a:xfrm>
            <a:off x="10286996" y="0"/>
            <a:ext cx="1905003" cy="365760"/>
          </a:xfrm>
          <a:prstGeom prst="rect">
            <a:avLst/>
          </a:prstGeom>
          <a:solidFill>
            <a:schemeClr val="tx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latin typeface="Times New Roman" panose="02020603050405020304" pitchFamily="18" charset="0"/>
                <a:cs typeface="Times New Roman" panose="02020603050405020304" pitchFamily="18" charset="0"/>
              </a:rPr>
              <a:t>FINAL REPORT</a:t>
            </a:r>
            <a:endParaRPr lang="en-IN" sz="14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8977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Key Takeawa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BF4B4E-5BE1-574E-60FA-DE80DD59F29D}"/>
              </a:ext>
            </a:extLst>
          </p:cNvPr>
          <p:cNvSpPr/>
          <p:nvPr userDrawn="1"/>
        </p:nvSpPr>
        <p:spPr>
          <a:xfrm>
            <a:off x="11227979" y="6545592"/>
            <a:ext cx="964021" cy="312408"/>
          </a:xfrm>
          <a:prstGeom prst="rect">
            <a:avLst/>
          </a:prstGeom>
          <a:solidFill>
            <a:srgbClr val="007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9F6959E-2CBD-0459-46A2-E7762114D39B}"/>
              </a:ext>
            </a:extLst>
          </p:cNvPr>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10" name="Oval 9">
            <a:extLst>
              <a:ext uri="{FF2B5EF4-FFF2-40B4-BE49-F238E27FC236}">
                <a16:creationId xmlns:a16="http://schemas.microsoft.com/office/drawing/2014/main" id="{C4BAAD75-D4D6-F500-9B22-4AA63883901C}"/>
              </a:ext>
            </a:extLst>
          </p:cNvPr>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Footer Placeholder 19">
            <a:extLst>
              <a:ext uri="{FF2B5EF4-FFF2-40B4-BE49-F238E27FC236}">
                <a16:creationId xmlns:a16="http://schemas.microsoft.com/office/drawing/2014/main" id="{52B4E7E6-0B5A-5DFA-E806-B5F96D1F117E}"/>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endParaRPr lang="en-US" dirty="0"/>
          </a:p>
        </p:txBody>
      </p:sp>
      <p:pic>
        <p:nvPicPr>
          <p:cNvPr id="20" name="Graphic 19" descr="Lightbulb">
            <a:extLst>
              <a:ext uri="{FF2B5EF4-FFF2-40B4-BE49-F238E27FC236}">
                <a16:creationId xmlns:a16="http://schemas.microsoft.com/office/drawing/2014/main" id="{AEC86392-2F5F-5E52-F90A-83A325D4D805}"/>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9" y="632985"/>
            <a:ext cx="352541" cy="352541"/>
          </a:xfrm>
          <a:prstGeom prst="rect">
            <a:avLst/>
          </a:prstGeom>
        </p:spPr>
      </p:pic>
      <p:sp>
        <p:nvSpPr>
          <p:cNvPr id="23" name="Text Placeholder 22">
            <a:extLst>
              <a:ext uri="{FF2B5EF4-FFF2-40B4-BE49-F238E27FC236}">
                <a16:creationId xmlns:a16="http://schemas.microsoft.com/office/drawing/2014/main" id="{0EEBFED3-8EE4-0864-F577-06C1117A2216}"/>
              </a:ext>
            </a:extLst>
          </p:cNvPr>
          <p:cNvSpPr>
            <a:spLocks noGrp="1"/>
          </p:cNvSpPr>
          <p:nvPr>
            <p:ph type="body" sz="quarter" idx="12"/>
          </p:nvPr>
        </p:nvSpPr>
        <p:spPr>
          <a:xfrm>
            <a:off x="360000" y="449256"/>
            <a:ext cx="11520000" cy="720000"/>
          </a:xfrm>
          <a:prstGeom prst="roundRect">
            <a:avLst/>
          </a:prstGeom>
          <a:solidFill>
            <a:schemeClr val="bg2">
              <a:lumMod val="10000"/>
            </a:schemeClr>
          </a:solidFill>
        </p:spPr>
        <p:txBody>
          <a:bodyPr anchor="ctr">
            <a:normAutofit/>
          </a:bodyPr>
          <a:lstStyle>
            <a:lvl1pPr>
              <a:lnSpc>
                <a:spcPct val="100000"/>
              </a:lnSpc>
              <a:spcBef>
                <a:spcPts val="100"/>
              </a:spcBef>
              <a:defRPr sz="1200" b="1">
                <a:solidFill>
                  <a:schemeClr val="bg1"/>
                </a:solidFill>
                <a:latin typeface="Times New Roman" panose="02020603050405020304" pitchFamily="18" charset="0"/>
                <a:cs typeface="Times New Roman" panose="02020603050405020304" pitchFamily="18" charset="0"/>
              </a:defRPr>
            </a:lvl1pPr>
          </a:lstStyle>
          <a:p>
            <a:pPr lvl="0"/>
            <a:r>
              <a:rPr lang="en-US" dirty="0"/>
              <a:t>Click to edit Master text styles</a:t>
            </a:r>
          </a:p>
        </p:txBody>
      </p:sp>
      <p:sp>
        <p:nvSpPr>
          <p:cNvPr id="25" name="Title 3">
            <a:extLst>
              <a:ext uri="{FF2B5EF4-FFF2-40B4-BE49-F238E27FC236}">
                <a16:creationId xmlns:a16="http://schemas.microsoft.com/office/drawing/2014/main" id="{47468A0B-66D7-D665-3AD5-3FE55AE474F9}"/>
              </a:ext>
            </a:extLst>
          </p:cNvPr>
          <p:cNvSpPr>
            <a:spLocks noGrp="1"/>
          </p:cNvSpPr>
          <p:nvPr>
            <p:ph type="title"/>
          </p:nvPr>
        </p:nvSpPr>
        <p:spPr>
          <a:xfrm>
            <a:off x="0" y="0"/>
            <a:ext cx="10260000" cy="365760"/>
          </a:xfrm>
          <a:solidFill>
            <a:schemeClr val="tx2">
              <a:lumMod val="75000"/>
            </a:schemeClr>
          </a:solidFill>
          <a:ln>
            <a:noFill/>
          </a:ln>
        </p:spPr>
        <p:txBody>
          <a:bodyPr/>
          <a:lstStyle>
            <a:lvl1pPr marL="85725" indent="0">
              <a:defRPr sz="1800" b="1">
                <a:solidFill>
                  <a:schemeClr val="bg1"/>
                </a:solidFill>
                <a:latin typeface="Times New Roman" panose="02020603050405020304" pitchFamily="18" charset="0"/>
                <a:cs typeface="Times New Roman" panose="02020603050405020304" pitchFamily="18" charset="0"/>
              </a:defRPr>
            </a:lvl1pPr>
          </a:lstStyle>
          <a:p>
            <a:r>
              <a:rPr lang="en-US" dirty="0"/>
              <a:t>Click to edit Master title style</a:t>
            </a:r>
            <a:endParaRPr lang="en-IN" dirty="0"/>
          </a:p>
        </p:txBody>
      </p:sp>
      <p:cxnSp>
        <p:nvCxnSpPr>
          <p:cNvPr id="2" name="Straight Connector 1">
            <a:extLst>
              <a:ext uri="{FF2B5EF4-FFF2-40B4-BE49-F238E27FC236}">
                <a16:creationId xmlns:a16="http://schemas.microsoft.com/office/drawing/2014/main" id="{7370E7EB-9FC7-D03D-3B74-530A51222BD4}"/>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71B99ED-9056-97C2-56AA-1BEEBCC036C1}"/>
              </a:ext>
            </a:extLst>
          </p:cNvPr>
          <p:cNvSpPr/>
          <p:nvPr userDrawn="1"/>
        </p:nvSpPr>
        <p:spPr>
          <a:xfrm>
            <a:off x="10286996" y="0"/>
            <a:ext cx="1905003" cy="365760"/>
          </a:xfrm>
          <a:prstGeom prst="rect">
            <a:avLst/>
          </a:prstGeom>
          <a:solidFill>
            <a:schemeClr val="tx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latin typeface="Times New Roman" panose="02020603050405020304" pitchFamily="18" charset="0"/>
                <a:cs typeface="Times New Roman" panose="02020603050405020304" pitchFamily="18" charset="0"/>
              </a:rPr>
              <a:t>FINAL REPORT</a:t>
            </a:r>
            <a:endParaRPr lang="en-IN" sz="14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837572"/>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rgbClr val="007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6" name="Isosceles Triangle 55">
            <a:extLst>
              <a:ext uri="{FF2B5EF4-FFF2-40B4-BE49-F238E27FC236}">
                <a16:creationId xmlns:a16="http://schemas.microsoft.com/office/drawing/2014/main" id="{4012F123-1A8D-F9DC-214F-4AE78FD77AB0}"/>
              </a:ext>
            </a:extLst>
          </p:cNvPr>
          <p:cNvSpPr/>
          <p:nvPr userDrawn="1"/>
        </p:nvSpPr>
        <p:spPr>
          <a:xfrm rot="16200000">
            <a:off x="215653" y="6378177"/>
            <a:ext cx="187726" cy="161833"/>
          </a:xfrm>
          <a:prstGeom prst="triangle">
            <a:avLst>
              <a:gd name="adj"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3">
            <a:extLst>
              <a:ext uri="{FF2B5EF4-FFF2-40B4-BE49-F238E27FC236}">
                <a16:creationId xmlns:a16="http://schemas.microsoft.com/office/drawing/2014/main" id="{638FE393-58D7-5F36-8FAF-9C8D96A98584}"/>
              </a:ext>
            </a:extLst>
          </p:cNvPr>
          <p:cNvSpPr>
            <a:spLocks noGrp="1"/>
          </p:cNvSpPr>
          <p:nvPr>
            <p:ph type="title"/>
          </p:nvPr>
        </p:nvSpPr>
        <p:spPr>
          <a:xfrm>
            <a:off x="0" y="0"/>
            <a:ext cx="10260000" cy="365760"/>
          </a:xfrm>
          <a:solidFill>
            <a:schemeClr val="tx2">
              <a:lumMod val="75000"/>
            </a:schemeClr>
          </a:solidFill>
          <a:ln>
            <a:noFill/>
          </a:ln>
        </p:spPr>
        <p:txBody>
          <a:bodyPr/>
          <a:lstStyle>
            <a:lvl1pPr marL="85725" indent="0">
              <a:defRPr sz="1800" b="1">
                <a:solidFill>
                  <a:schemeClr val="bg1"/>
                </a:solidFill>
                <a:latin typeface="Times New Roman" panose="02020603050405020304" pitchFamily="18" charset="0"/>
                <a:cs typeface="Times New Roman" panose="02020603050405020304" pitchFamily="18" charset="0"/>
              </a:defRPr>
            </a:lvl1pPr>
          </a:lstStyle>
          <a:p>
            <a:endParaRPr lang="en-IN" dirty="0"/>
          </a:p>
        </p:txBody>
      </p:sp>
      <p:sp>
        <p:nvSpPr>
          <p:cNvPr id="3" name="Rectangle 2">
            <a:extLst>
              <a:ext uri="{FF2B5EF4-FFF2-40B4-BE49-F238E27FC236}">
                <a16:creationId xmlns:a16="http://schemas.microsoft.com/office/drawing/2014/main" id="{F4ECA048-0624-0183-2CF0-17D8CF2A190F}"/>
              </a:ext>
            </a:extLst>
          </p:cNvPr>
          <p:cNvSpPr/>
          <p:nvPr userDrawn="1"/>
        </p:nvSpPr>
        <p:spPr>
          <a:xfrm>
            <a:off x="10286996" y="0"/>
            <a:ext cx="1905003" cy="365760"/>
          </a:xfrm>
          <a:prstGeom prst="rect">
            <a:avLst/>
          </a:prstGeom>
          <a:solidFill>
            <a:schemeClr val="tx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lumMod val="75000"/>
                  </a:schemeClr>
                </a:solidFill>
                <a:latin typeface="Times New Roman" panose="02020603050405020304" pitchFamily="18" charset="0"/>
                <a:cs typeface="Times New Roman" panose="02020603050405020304" pitchFamily="18" charset="0"/>
              </a:rPr>
              <a:t>FINAL REPORT</a:t>
            </a:r>
            <a:endParaRPr lang="en-IN" sz="1400" b="1"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604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2456597"/>
            <a:ext cx="10515600" cy="3720366"/>
          </a:xfrm>
          <a:prstGeom prst="rect">
            <a:avLst/>
          </a:prstGeom>
        </p:spPr>
        <p:txBody>
          <a:bodyPr vert="horz" lIns="91440" tIns="45720" rIns="91440" bIns="45720" rtlCol="0">
            <a:normAutofit/>
          </a:bodyPr>
          <a:lstStyle/>
          <a:p>
            <a:pPr lvl="0"/>
            <a:r>
              <a:rPr lang="en-US" dirty="0"/>
              <a:t>Edit Master text styles</a:t>
            </a:r>
          </a:p>
          <a:p>
            <a:pPr lvl="1"/>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dirty="0" err="1"/>
              <a:t>lkjlkjlkjlkj</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6558A087-2BC7-4AB8-AE00-88E65F7F989B}" type="slidenum">
              <a:rPr lang="en-US" smtClean="0"/>
              <a:pPr/>
              <a:t>‹#›</a:t>
            </a:fld>
            <a:endParaRPr lang="en-US" dirty="0"/>
          </a:p>
        </p:txBody>
      </p:sp>
      <p:sp>
        <p:nvSpPr>
          <p:cNvPr id="9" name="Title Placeholder 1"/>
          <p:cNvSpPr>
            <a:spLocks noGrp="1"/>
          </p:cNvSpPr>
          <p:nvPr>
            <p:ph type="title"/>
          </p:nvPr>
        </p:nvSpPr>
        <p:spPr>
          <a:xfrm>
            <a:off x="551592" y="351477"/>
            <a:ext cx="10515600" cy="521979"/>
          </a:xfrm>
          <a:prstGeom prst="rect">
            <a:avLst/>
          </a:prstGeom>
          <a:noFill/>
        </p:spPr>
        <p:txBody>
          <a:bodyPr lIns="0" tIns="0" rIns="0" bIns="0" anchor="ctr">
            <a:noAutofit/>
          </a:bodyPr>
          <a:lstStyle/>
          <a:p>
            <a:pPr lvl="0" defTabSz="914377"/>
            <a:r>
              <a:rPr lang="en-US" dirty="0"/>
              <a:t>Click to edit Master title style</a:t>
            </a:r>
          </a:p>
        </p:txBody>
      </p:sp>
    </p:spTree>
    <p:extLst>
      <p:ext uri="{BB962C8B-B14F-4D97-AF65-F5344CB8AC3E}">
        <p14:creationId xmlns:p14="http://schemas.microsoft.com/office/powerpoint/2010/main" val="313544199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38" r:id="rId3"/>
    <p:sldLayoutId id="2147483727" r:id="rId4"/>
    <p:sldLayoutId id="2147483737" r:id="rId5"/>
    <p:sldLayoutId id="2147483736" r:id="rId6"/>
  </p:sldLayoutIdLst>
  <p:hf sldNum="0" hdr="0" dt="0"/>
  <p:txStyles>
    <p:titleStyle>
      <a:lvl1pPr algn="l" defTabSz="914400" rtl="0" eaLnBrk="1" latinLnBrk="0" hangingPunct="1">
        <a:lnSpc>
          <a:spcPct val="90000"/>
        </a:lnSpc>
        <a:spcBef>
          <a:spcPct val="0"/>
        </a:spcBef>
        <a:buNone/>
        <a:defRPr lang="en-US" sz="2400" kern="1200" dirty="0">
          <a:solidFill>
            <a:schemeClr val="tx2">
              <a:lumMod val="75000"/>
            </a:schemeClr>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nurse24.it/infermiere/dalla-redazione/il-benchmarking-in-sanita.html"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langerman.co.za/modern-management-risk-management-lecture-9/"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hyperlink" Target="https://svgsilh.com/image/2099120.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slide" Target="slide4.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slide" Target="slide18.xml"/><Relationship Id="rId5" Type="http://schemas.openxmlformats.org/officeDocument/2006/relationships/slide" Target="slide13.xml"/><Relationship Id="rId4" Type="http://schemas.openxmlformats.org/officeDocument/2006/relationships/slide" Target="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 Target="slide20.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990FAF-6B7B-467B-90B0-63D25594CF25}"/>
              </a:ext>
            </a:extLst>
          </p:cNvPr>
          <p:cNvSpPr/>
          <p:nvPr/>
        </p:nvSpPr>
        <p:spPr>
          <a:xfrm>
            <a:off x="357364" y="3829658"/>
            <a:ext cx="4141323" cy="1292662"/>
          </a:xfrm>
          <a:prstGeom prst="rect">
            <a:avLst/>
          </a:prstGeom>
        </p:spPr>
        <p:txBody>
          <a:bodyPr wrap="square" lIns="0" tIns="0" rIns="0" bIns="0" anchor="t" anchorCtr="0">
            <a:spAutoFit/>
          </a:bodyPr>
          <a:lstStyle/>
          <a:p>
            <a:pPr marR="0" lvl="0" indent="0" algn="l" defTabSz="914309"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Lato Light" charset="0"/>
                <a:cs typeface="Times New Roman" panose="02020603050405020304" pitchFamily="18" charset="0"/>
              </a:rPr>
              <a:t>Prepared Exclusively for </a:t>
            </a:r>
            <a:r>
              <a:rPr lang="en-US" b="1" dirty="0">
                <a:solidFill>
                  <a:prstClr val="white"/>
                </a:solidFill>
                <a:latin typeface="Times New Roman" panose="02020603050405020304" pitchFamily="18" charset="0"/>
                <a:ea typeface="Lato Light" charset="0"/>
                <a:cs typeface="Times New Roman" panose="02020603050405020304" pitchFamily="18" charset="0"/>
              </a:rPr>
              <a:t>XX</a:t>
            </a:r>
            <a:endPar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Lato" charset="0"/>
              <a:cs typeface="Times New Roman" panose="02020603050405020304" pitchFamily="18" charset="0"/>
            </a:endParaRPr>
          </a:p>
          <a:p>
            <a:pPr marR="0" lvl="0" indent="0" algn="l" defTabSz="914309" rtl="0" eaLnBrk="1" fontAlgn="auto" latinLnBrk="0" hangingPunct="1">
              <a:lnSpc>
                <a:spcPct val="100000"/>
              </a:lnSpc>
              <a:spcBef>
                <a:spcPts val="0"/>
              </a:spcBef>
              <a:spcAft>
                <a:spcPts val="1800"/>
              </a:spcAft>
              <a:buClrTx/>
              <a:buSzTx/>
              <a:buFontTx/>
              <a:buNone/>
              <a:tabLst/>
              <a:defRPr/>
            </a:pPr>
            <a:r>
              <a:rPr lang="en-US" b="1" dirty="0">
                <a:solidFill>
                  <a:prstClr val="white"/>
                </a:solidFill>
                <a:latin typeface="Times New Roman" panose="02020603050405020304" pitchFamily="18" charset="0"/>
                <a:ea typeface="Lato" charset="0"/>
                <a:cs typeface="Times New Roman" panose="02020603050405020304" pitchFamily="18" charset="0"/>
              </a:rPr>
              <a:t>October</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Lato" charset="0"/>
                <a:cs typeface="Times New Roman" panose="02020603050405020304" pitchFamily="18" charset="0"/>
              </a:rPr>
              <a:t> 2023</a:t>
            </a:r>
          </a:p>
          <a:p>
            <a:pPr marR="0" lvl="0" indent="0" algn="l" defTabSz="914309" rtl="0" eaLnBrk="1" fontAlgn="auto" latinLnBrk="0" hangingPunct="1">
              <a:lnSpc>
                <a:spcPct val="100000"/>
              </a:lnSpc>
              <a:spcBef>
                <a:spcPts val="0"/>
              </a:spcBef>
              <a:spcAft>
                <a:spcPts val="1800"/>
              </a:spcAft>
              <a:buClrTx/>
              <a:buSzTx/>
              <a:buFontTx/>
              <a:buNone/>
              <a:tabLst/>
              <a:defRPr/>
            </a:pPr>
            <a:r>
              <a:rPr lang="en-US" b="1" dirty="0">
                <a:solidFill>
                  <a:prstClr val="white"/>
                </a:solidFill>
                <a:latin typeface="Times New Roman" panose="02020603050405020304" pitchFamily="18" charset="0"/>
                <a:ea typeface="Lato Light" charset="0"/>
                <a:cs typeface="Times New Roman" panose="02020603050405020304" pitchFamily="18" charset="0"/>
              </a:rPr>
              <a:t>Final</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Lato Light" charset="0"/>
                <a:cs typeface="Times New Roman" panose="02020603050405020304" pitchFamily="18" charset="0"/>
              </a:rPr>
              <a:t> Report</a:t>
            </a:r>
          </a:p>
        </p:txBody>
      </p:sp>
      <p:cxnSp>
        <p:nvCxnSpPr>
          <p:cNvPr id="5" name="Straight Connector 4">
            <a:extLst>
              <a:ext uri="{FF2B5EF4-FFF2-40B4-BE49-F238E27FC236}">
                <a16:creationId xmlns:a16="http://schemas.microsoft.com/office/drawing/2014/main" id="{156DA244-B5EB-4482-9F69-638F5FF3251F}"/>
              </a:ext>
            </a:extLst>
          </p:cNvPr>
          <p:cNvCxnSpPr/>
          <p:nvPr/>
        </p:nvCxnSpPr>
        <p:spPr>
          <a:xfrm>
            <a:off x="402892" y="3486110"/>
            <a:ext cx="3566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73A0D3D-CE83-45CA-9B1C-20217F7BF0EB}"/>
              </a:ext>
            </a:extLst>
          </p:cNvPr>
          <p:cNvSpPr/>
          <p:nvPr/>
        </p:nvSpPr>
        <p:spPr>
          <a:xfrm>
            <a:off x="357364" y="1699992"/>
            <a:ext cx="4141323" cy="1508105"/>
          </a:xfrm>
          <a:prstGeom prst="rect">
            <a:avLst/>
          </a:prstGeom>
        </p:spPr>
        <p:txBody>
          <a:bodyPr wrap="square" lIns="0" tIns="0" rIns="0" bIns="0" anchor="t" anchorCtr="0">
            <a:spAutoFit/>
          </a:bodyPr>
          <a:lstStyle/>
          <a:p>
            <a:pPr marL="463504"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E699"/>
              </a:solidFill>
              <a:effectLst/>
              <a:uLnTx/>
              <a:uFillTx/>
              <a:latin typeface="Times New Roman" panose="02020603050405020304" pitchFamily="18" charset="0"/>
              <a:ea typeface="Lato" charset="0"/>
              <a:cs typeface="Times New Roman" panose="02020603050405020304" pitchFamily="18" charset="0"/>
            </a:endParaRPr>
          </a:p>
          <a:p>
            <a:pPr marR="0" lvl="0" indent="0" algn="l" defTabSz="914309"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E699"/>
                </a:solidFill>
                <a:effectLst/>
                <a:uLnTx/>
                <a:uFillTx/>
                <a:latin typeface="Times New Roman" panose="02020603050405020304" pitchFamily="18" charset="0"/>
                <a:ea typeface="Lato Light" charset="0"/>
                <a:cs typeface="Times New Roman" panose="02020603050405020304" pitchFamily="18" charset="0"/>
              </a:rPr>
              <a:t>2023</a:t>
            </a:r>
          </a:p>
        </p:txBody>
      </p:sp>
      <p:sp>
        <p:nvSpPr>
          <p:cNvPr id="2" name="Rectangle 1">
            <a:extLst>
              <a:ext uri="{FF2B5EF4-FFF2-40B4-BE49-F238E27FC236}">
                <a16:creationId xmlns:a16="http://schemas.microsoft.com/office/drawing/2014/main" id="{AC00A1C3-6B47-CD0E-D617-9BBA930CE29F}"/>
              </a:ext>
            </a:extLst>
          </p:cNvPr>
          <p:cNvSpPr/>
          <p:nvPr/>
        </p:nvSpPr>
        <p:spPr>
          <a:xfrm>
            <a:off x="334963" y="293476"/>
            <a:ext cx="4141323" cy="1661993"/>
          </a:xfrm>
          <a:prstGeom prst="rect">
            <a:avLst/>
          </a:prstGeom>
        </p:spPr>
        <p:txBody>
          <a:bodyPr wrap="square" lIns="0" tIns="0" rIns="0" bIns="0" anchor="t" anchorCtr="0">
            <a:spAutoFit/>
          </a:bodyPr>
          <a:lstStyle/>
          <a:p>
            <a:pPr marR="0" lvl="0" algn="l" defTabSz="914309" rtl="0" eaLnBrk="1" fontAlgn="auto" latinLnBrk="0" hangingPunct="1">
              <a:lnSpc>
                <a:spcPct val="100000"/>
              </a:lnSpc>
              <a:spcBef>
                <a:spcPts val="0"/>
              </a:spcBef>
              <a:spcAft>
                <a:spcPts val="0"/>
              </a:spcAft>
              <a:buClrTx/>
              <a:buSzTx/>
              <a:buFontTx/>
              <a:buNone/>
              <a:tabLst/>
              <a:defRPr/>
            </a:pPr>
            <a:r>
              <a:rPr lang="en-US" sz="3600" b="1" dirty="0">
                <a:solidFill>
                  <a:schemeClr val="bg1"/>
                </a:solidFill>
                <a:latin typeface="Times New Roman" panose="02020603050405020304" pitchFamily="18" charset="0"/>
                <a:ea typeface="Lato Light" charset="0"/>
                <a:cs typeface="Times New Roman" panose="02020603050405020304" pitchFamily="18" charset="0"/>
              </a:rPr>
              <a:t>Project Control Process in Project Management</a:t>
            </a:r>
            <a:endParaRPr kumimoji="0" lang="en-US" sz="800" b="1" i="0" u="none" strike="noStrike" kern="1200" cap="none" spc="0" normalizeH="0" baseline="0" noProof="0" dirty="0">
              <a:ln>
                <a:noFill/>
              </a:ln>
              <a:solidFill>
                <a:schemeClr val="bg1"/>
              </a:solidFill>
              <a:effectLst/>
              <a:uLnTx/>
              <a:uFillTx/>
              <a:latin typeface="Times New Roman" panose="02020603050405020304" pitchFamily="18" charset="0"/>
              <a:ea typeface="Lato" charset="0"/>
              <a:cs typeface="Times New Roman" panose="02020603050405020304" pitchFamily="18" charset="0"/>
            </a:endParaRPr>
          </a:p>
        </p:txBody>
      </p:sp>
    </p:spTree>
    <p:extLst>
      <p:ext uri="{BB962C8B-B14F-4D97-AF65-F5344CB8AC3E}">
        <p14:creationId xmlns:p14="http://schemas.microsoft.com/office/powerpoint/2010/main" val="2673807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35049-8F6A-D20F-18E7-974807E7E11A}"/>
              </a:ext>
            </a:extLst>
          </p:cNvPr>
          <p:cNvSpPr>
            <a:spLocks noGrp="1"/>
          </p:cNvSpPr>
          <p:nvPr>
            <p:ph type="title"/>
          </p:nvPr>
        </p:nvSpPr>
        <p:spPr/>
        <p:txBody>
          <a:bodyPr/>
          <a:lstStyle/>
          <a:p>
            <a:r>
              <a:rPr lang="en-US" dirty="0"/>
              <a:t>Project Control Process Tools and Technologies (2/2)</a:t>
            </a:r>
          </a:p>
        </p:txBody>
      </p:sp>
      <p:graphicFrame>
        <p:nvGraphicFramePr>
          <p:cNvPr id="4" name="Table 3">
            <a:extLst>
              <a:ext uri="{FF2B5EF4-FFF2-40B4-BE49-F238E27FC236}">
                <a16:creationId xmlns:a16="http://schemas.microsoft.com/office/drawing/2014/main" id="{E93B54DA-874D-47BA-C8A7-DB44E1946213}"/>
              </a:ext>
            </a:extLst>
          </p:cNvPr>
          <p:cNvGraphicFramePr>
            <a:graphicFrameLocks noGrp="1"/>
          </p:cNvGraphicFramePr>
          <p:nvPr>
            <p:extLst>
              <p:ext uri="{D42A27DB-BD31-4B8C-83A1-F6EECF244321}">
                <p14:modId xmlns:p14="http://schemas.microsoft.com/office/powerpoint/2010/main" val="3975707428"/>
              </p:ext>
            </p:extLst>
          </p:nvPr>
        </p:nvGraphicFramePr>
        <p:xfrm>
          <a:off x="345901" y="2216501"/>
          <a:ext cx="11506578" cy="2190242"/>
        </p:xfrm>
        <a:graphic>
          <a:graphicData uri="http://schemas.openxmlformats.org/drawingml/2006/table">
            <a:tbl>
              <a:tblPr firstRow="1" bandRow="1">
                <a:tableStyleId>{5C22544A-7EE6-4342-B048-85BDC9FD1C3A}</a:tableStyleId>
              </a:tblPr>
              <a:tblGrid>
                <a:gridCol w="1366785">
                  <a:extLst>
                    <a:ext uri="{9D8B030D-6E8A-4147-A177-3AD203B41FA5}">
                      <a16:colId xmlns:a16="http://schemas.microsoft.com/office/drawing/2014/main" val="3832793835"/>
                    </a:ext>
                  </a:extLst>
                </a:gridCol>
                <a:gridCol w="7888238">
                  <a:extLst>
                    <a:ext uri="{9D8B030D-6E8A-4147-A177-3AD203B41FA5}">
                      <a16:colId xmlns:a16="http://schemas.microsoft.com/office/drawing/2014/main" val="238533071"/>
                    </a:ext>
                  </a:extLst>
                </a:gridCol>
                <a:gridCol w="2251555">
                  <a:extLst>
                    <a:ext uri="{9D8B030D-6E8A-4147-A177-3AD203B41FA5}">
                      <a16:colId xmlns:a16="http://schemas.microsoft.com/office/drawing/2014/main" val="2866832613"/>
                    </a:ext>
                  </a:extLst>
                </a:gridCol>
              </a:tblGrid>
              <a:tr h="3408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04</a:t>
                      </a:r>
                      <a:endPar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Predictive analysis tool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tx1"/>
                          </a:solidFill>
                          <a:latin typeface="Times New Roman" panose="02020603050405020304" pitchFamily="18" charset="0"/>
                          <a:ea typeface="+mn-ea"/>
                          <a:cs typeface="Times New Roman" panose="02020603050405020304" pitchFamily="18" charset="0"/>
                        </a:rPr>
                        <a:t>Key takeaway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1979569"/>
                  </a:ext>
                </a:extLst>
              </a:tr>
              <a:tr h="1524868">
                <a:tc gridSpan="2">
                  <a:txBody>
                    <a:bodyPr/>
                    <a:lstStyle/>
                    <a:p>
                      <a:pPr marL="1704975" lvl="0" indent="-171450">
                        <a:lnSpc>
                          <a:spcPts val="1500"/>
                        </a:lnSpc>
                        <a:buFont typeface="Arial" panose="020B0604020202020204" pitchFamily="34" charset="0"/>
                        <a:buChar char="•"/>
                        <a:defRPr/>
                      </a:pPr>
                      <a:r>
                        <a:rPr lang="en-US" sz="1200" kern="1200" dirty="0">
                          <a:solidFill>
                            <a:schemeClr val="tx1"/>
                          </a:solidFill>
                          <a:latin typeface="Times New Roman" panose="02020603050405020304" pitchFamily="18" charset="0"/>
                          <a:ea typeface="+mn-ea"/>
                          <a:cs typeface="Times New Roman" panose="02020603050405020304" pitchFamily="18" charset="0"/>
                        </a:rPr>
                        <a:t>A predictive analysis tool is used to forecast future results based on the project's historical data. This tool forecasts future data using modeling, machine learning, and statistics. For instance, common tools for predictive analysis include Microsoft Projects, Tableau, Zoho Analytics, and Rapid Miner</a:t>
                      </a:r>
                    </a:p>
                    <a:p>
                      <a:pPr marL="1704975" lvl="0" indent="-171450">
                        <a:lnSpc>
                          <a:spcPts val="1500"/>
                        </a:lnSpc>
                        <a:buFont typeface="Arial" panose="020B0604020202020204" pitchFamily="34" charset="0"/>
                        <a:buChar char="•"/>
                        <a:defRPr/>
                      </a:pPr>
                      <a:r>
                        <a:rPr lang="en-US" sz="1200" kern="1200" dirty="0">
                          <a:solidFill>
                            <a:schemeClr val="tx1"/>
                          </a:solidFill>
                          <a:latin typeface="Times New Roman" panose="02020603050405020304" pitchFamily="18" charset="0"/>
                          <a:ea typeface="+mn-ea"/>
                          <a:cs typeface="Times New Roman" panose="02020603050405020304" pitchFamily="18" charset="0"/>
                        </a:rPr>
                        <a:t>The key benefits of using a predictive analysis tool for project management are as follows:</a:t>
                      </a:r>
                    </a:p>
                    <a:p>
                      <a:pPr marL="2006600" lvl="0" indent="160338">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The historical data estimates work duration and aids in refining the project timeline, assuring project completion on time</a:t>
                      </a:r>
                    </a:p>
                    <a:p>
                      <a:pPr marL="2006600" lvl="0" indent="160338">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Contingency plan can be implemented using the data to mitigate project risk</a:t>
                      </a:r>
                    </a:p>
                    <a:p>
                      <a:pPr marL="2006600" lvl="0" indent="160338">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Project budget can be estimated using predictive analysis </a:t>
                      </a:r>
                    </a:p>
                    <a:p>
                      <a:pPr marL="2006600" lvl="0" indent="160338">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Strategies to manage project spending can be implemented</a:t>
                      </a: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tc>
                  <a:txBody>
                    <a:bodyPr/>
                    <a:lstStyle/>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Predictive analytic tools can assist in identifying potential risks and make informed decisions about resource allocation and budgeting, allowing for more informed decisions</a:t>
                      </a:r>
                      <a:endPar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bl>
          </a:graphicData>
        </a:graphic>
      </p:graphicFrame>
      <p:graphicFrame>
        <p:nvGraphicFramePr>
          <p:cNvPr id="5" name="Table 4">
            <a:extLst>
              <a:ext uri="{FF2B5EF4-FFF2-40B4-BE49-F238E27FC236}">
                <a16:creationId xmlns:a16="http://schemas.microsoft.com/office/drawing/2014/main" id="{08A42BF7-FF1D-9938-43CE-9B47D967EE16}"/>
              </a:ext>
            </a:extLst>
          </p:cNvPr>
          <p:cNvGraphicFramePr>
            <a:graphicFrameLocks noGrp="1"/>
          </p:cNvGraphicFramePr>
          <p:nvPr>
            <p:extLst>
              <p:ext uri="{D42A27DB-BD31-4B8C-83A1-F6EECF244321}">
                <p14:modId xmlns:p14="http://schemas.microsoft.com/office/powerpoint/2010/main" val="3865296693"/>
              </p:ext>
            </p:extLst>
          </p:nvPr>
        </p:nvGraphicFramePr>
        <p:xfrm>
          <a:off x="342711" y="451912"/>
          <a:ext cx="11506577" cy="1809242"/>
        </p:xfrm>
        <a:graphic>
          <a:graphicData uri="http://schemas.openxmlformats.org/drawingml/2006/table">
            <a:tbl>
              <a:tblPr firstRow="1" bandRow="1">
                <a:tableStyleId>{5C22544A-7EE6-4342-B048-85BDC9FD1C3A}</a:tableStyleId>
              </a:tblPr>
              <a:tblGrid>
                <a:gridCol w="1384489">
                  <a:extLst>
                    <a:ext uri="{9D8B030D-6E8A-4147-A177-3AD203B41FA5}">
                      <a16:colId xmlns:a16="http://schemas.microsoft.com/office/drawing/2014/main" val="3832793835"/>
                    </a:ext>
                  </a:extLst>
                </a:gridCol>
                <a:gridCol w="7870533">
                  <a:extLst>
                    <a:ext uri="{9D8B030D-6E8A-4147-A177-3AD203B41FA5}">
                      <a16:colId xmlns:a16="http://schemas.microsoft.com/office/drawing/2014/main" val="1812469747"/>
                    </a:ext>
                  </a:extLst>
                </a:gridCol>
                <a:gridCol w="2251555">
                  <a:extLst>
                    <a:ext uri="{9D8B030D-6E8A-4147-A177-3AD203B41FA5}">
                      <a16:colId xmlns:a16="http://schemas.microsoft.com/office/drawing/2014/main" val="2866832613"/>
                    </a:ext>
                  </a:extLst>
                </a:gridCol>
              </a:tblGrid>
              <a:tr h="3408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03</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Work Breakdown Structure (WBS)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tx1"/>
                          </a:solidFill>
                          <a:latin typeface="Times New Roman" panose="02020603050405020304" pitchFamily="18" charset="0"/>
                          <a:ea typeface="+mn-ea"/>
                          <a:cs typeface="Times New Roman" panose="02020603050405020304" pitchFamily="18" charset="0"/>
                        </a:rPr>
                        <a:t>Key takeaway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1979569"/>
                  </a:ext>
                </a:extLst>
              </a:tr>
              <a:tr h="1201848">
                <a:tc gridSpan="2">
                  <a:txBody>
                    <a:bodyPr/>
                    <a:lstStyle/>
                    <a:p>
                      <a:pPr marL="1704975" lvl="0" indent="-171450">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WBS is an excellent strategy for distribute project tasks into smaller, more manageable segments. This approach makes project control easier by tracking the time and money of each smaller activity</a:t>
                      </a:r>
                    </a:p>
                    <a:p>
                      <a:pPr marL="1704975" lvl="0" indent="-171450">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When a work is divided into smaller manageable tasks, it is easier to set project controls for the time spent on each activity and the costs connected with them. Critical path approach and Project Evaluation Review Technique (PERT) are project management methodologies that employ WBS to manage risk</a:t>
                      </a:r>
                    </a:p>
                    <a:p>
                      <a:pPr marL="1704975" lvl="0" indent="-171450">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The main advantage of employing a work breakdown structure is that it </a:t>
                      </a:r>
                      <a:r>
                        <a:rPr lang="en-US" sz="1200" i="0" dirty="0">
                          <a:latin typeface="Times New Roman" panose="02020603050405020304" pitchFamily="18" charset="0"/>
                          <a:cs typeface="Times New Roman" panose="02020603050405020304" pitchFamily="18" charset="0"/>
                        </a:rPr>
                        <a:t>organizes the work and allows for quick examination of the project task at risk</a:t>
                      </a: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tc>
                  <a:txBody>
                    <a:bodyPr/>
                    <a:lstStyle/>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WBS can be utilized for any type of project and sector, allowing project management teams to manage risk for every minor activity</a:t>
                      </a:r>
                      <a:endPar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bl>
          </a:graphicData>
        </a:graphic>
      </p:graphicFrame>
      <p:pic>
        <p:nvPicPr>
          <p:cNvPr id="6" name="Graphic 5" descr="Gantt Chart with solid fill">
            <a:extLst>
              <a:ext uri="{FF2B5EF4-FFF2-40B4-BE49-F238E27FC236}">
                <a16:creationId xmlns:a16="http://schemas.microsoft.com/office/drawing/2014/main" id="{0E178E3E-B324-DD74-2A98-D84F2ED37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303" y="1115541"/>
            <a:ext cx="800363" cy="800363"/>
          </a:xfrm>
          <a:prstGeom prst="rect">
            <a:avLst/>
          </a:prstGeom>
        </p:spPr>
      </p:pic>
      <p:pic>
        <p:nvPicPr>
          <p:cNvPr id="7" name="Graphic 6" descr="Branching diagram with solid fill">
            <a:extLst>
              <a:ext uri="{FF2B5EF4-FFF2-40B4-BE49-F238E27FC236}">
                <a16:creationId xmlns:a16="http://schemas.microsoft.com/office/drawing/2014/main" id="{A9889637-4A20-43AB-4FD8-8C76B8FB2DD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3831" y="3022712"/>
            <a:ext cx="859305" cy="859305"/>
          </a:xfrm>
          <a:prstGeom prst="rect">
            <a:avLst/>
          </a:prstGeom>
        </p:spPr>
      </p:pic>
      <p:graphicFrame>
        <p:nvGraphicFramePr>
          <p:cNvPr id="8" name="Table 7">
            <a:extLst>
              <a:ext uri="{FF2B5EF4-FFF2-40B4-BE49-F238E27FC236}">
                <a16:creationId xmlns:a16="http://schemas.microsoft.com/office/drawing/2014/main" id="{FF3C9A66-42C7-2BA1-3A55-E6509482AF36}"/>
              </a:ext>
            </a:extLst>
          </p:cNvPr>
          <p:cNvGraphicFramePr>
            <a:graphicFrameLocks noGrp="1"/>
          </p:cNvGraphicFramePr>
          <p:nvPr>
            <p:extLst>
              <p:ext uri="{D42A27DB-BD31-4B8C-83A1-F6EECF244321}">
                <p14:modId xmlns:p14="http://schemas.microsoft.com/office/powerpoint/2010/main" val="422903860"/>
              </p:ext>
            </p:extLst>
          </p:nvPr>
        </p:nvGraphicFramePr>
        <p:xfrm>
          <a:off x="342710" y="4398868"/>
          <a:ext cx="11506578" cy="1894967"/>
        </p:xfrm>
        <a:graphic>
          <a:graphicData uri="http://schemas.openxmlformats.org/drawingml/2006/table">
            <a:tbl>
              <a:tblPr firstRow="1" bandRow="1">
                <a:tableStyleId>{5C22544A-7EE6-4342-B048-85BDC9FD1C3A}</a:tableStyleId>
              </a:tblPr>
              <a:tblGrid>
                <a:gridCol w="1362225">
                  <a:extLst>
                    <a:ext uri="{9D8B030D-6E8A-4147-A177-3AD203B41FA5}">
                      <a16:colId xmlns:a16="http://schemas.microsoft.com/office/drawing/2014/main" val="3832793835"/>
                    </a:ext>
                  </a:extLst>
                </a:gridCol>
                <a:gridCol w="7892798">
                  <a:extLst>
                    <a:ext uri="{9D8B030D-6E8A-4147-A177-3AD203B41FA5}">
                      <a16:colId xmlns:a16="http://schemas.microsoft.com/office/drawing/2014/main" val="238533071"/>
                    </a:ext>
                  </a:extLst>
                </a:gridCol>
                <a:gridCol w="2251555">
                  <a:extLst>
                    <a:ext uri="{9D8B030D-6E8A-4147-A177-3AD203B41FA5}">
                      <a16:colId xmlns:a16="http://schemas.microsoft.com/office/drawing/2014/main" val="2866832613"/>
                    </a:ext>
                  </a:extLst>
                </a:gridCol>
              </a:tblGrid>
              <a:tr h="3359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05</a:t>
                      </a:r>
                      <a:endPar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Gantt charts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tx1"/>
                          </a:solidFill>
                          <a:latin typeface="Times New Roman" panose="02020603050405020304" pitchFamily="18" charset="0"/>
                          <a:ea typeface="+mn-ea"/>
                          <a:cs typeface="Times New Roman" panose="02020603050405020304" pitchFamily="18" charset="0"/>
                        </a:rPr>
                        <a:t>Key takeaway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1979569"/>
                  </a:ext>
                </a:extLst>
              </a:tr>
              <a:tr h="1446805">
                <a:tc gridSpan="2">
                  <a:txBody>
                    <a:bodyPr/>
                    <a:lstStyle/>
                    <a:p>
                      <a:pPr marL="1704975" lvl="0" indent="-171450">
                        <a:lnSpc>
                          <a:spcPts val="1500"/>
                        </a:lnSpc>
                        <a:buFont typeface="Arial" panose="020B0604020202020204" pitchFamily="34" charset="0"/>
                        <a:buChar char="•"/>
                        <a:defRPr/>
                      </a:pPr>
                      <a:r>
                        <a:rPr lang="en-US" sz="1200" b="0" i="0" dirty="0">
                          <a:solidFill>
                            <a:schemeClr val="tx1"/>
                          </a:solidFill>
                          <a:latin typeface="Times New Roman" panose="02020603050405020304" pitchFamily="18" charset="0"/>
                          <a:cs typeface="Times New Roman" panose="02020603050405020304" pitchFamily="18" charset="0"/>
                        </a:rPr>
                        <a:t>Gantt charts are a visual depiction of the project's schedule timeframe for each activity. The tools demonstrate how the task is split into smaller segments and the specifics on its timeframes, allowing the project control team to have detailed visibility as well as build contingency plans and budget the project's cost</a:t>
                      </a:r>
                    </a:p>
                    <a:p>
                      <a:pPr marL="1704975" lvl="0" indent="-171450">
                        <a:lnSpc>
                          <a:spcPts val="1500"/>
                        </a:lnSpc>
                        <a:buFont typeface="Arial" panose="020B0604020202020204" pitchFamily="34" charset="0"/>
                        <a:buChar char="•"/>
                        <a:defRPr/>
                      </a:pPr>
                      <a:r>
                        <a:rPr lang="en-US" sz="1200" b="0" i="0" dirty="0">
                          <a:solidFill>
                            <a:schemeClr val="tx1"/>
                          </a:solidFill>
                          <a:latin typeface="Times New Roman" panose="02020603050405020304" pitchFamily="18" charset="0"/>
                          <a:cs typeface="Times New Roman" panose="02020603050405020304" pitchFamily="18" charset="0"/>
                        </a:rPr>
                        <a:t>It provides clear visibility on the dependent job and enables the project management team to discover areas of concern and effectively allocate resources</a:t>
                      </a:r>
                    </a:p>
                    <a:p>
                      <a:pPr marL="1533525" lvl="0" indent="0">
                        <a:lnSpc>
                          <a:spcPts val="1500"/>
                        </a:lnSpc>
                        <a:buFont typeface="Arial" panose="020B0604020202020204" pitchFamily="34" charset="0"/>
                        <a:buNone/>
                        <a:defRPr/>
                      </a:pPr>
                      <a:r>
                        <a:rPr lang="en-US" sz="1200" b="0" i="1" dirty="0">
                          <a:solidFill>
                            <a:schemeClr val="tx1"/>
                          </a:solidFill>
                          <a:latin typeface="Times New Roman" panose="02020603050405020304" pitchFamily="18" charset="0"/>
                          <a:cs typeface="Times New Roman" panose="02020603050405020304" pitchFamily="18" charset="0"/>
                        </a:rPr>
                        <a:t>For instance, tools such as Microsoft Projects, Smartsheet, GanttPRO, and Zoho Projects are used to make Gantt charts for project management.</a:t>
                      </a:r>
                      <a:endParaRPr lang="en-US" sz="1200" b="0" i="0" dirty="0">
                        <a:solidFill>
                          <a:schemeClr val="tx1"/>
                        </a:solidFill>
                        <a:latin typeface="Times New Roman" panose="02020603050405020304" pitchFamily="18" charset="0"/>
                        <a:cs typeface="Times New Roman" panose="02020603050405020304" pitchFamily="18" charset="0"/>
                      </a:endParaRP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tc>
                  <a:txBody>
                    <a:bodyPr/>
                    <a:lstStyle/>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Gives a visual representation of task and the timeline and makes complex information manageable</a:t>
                      </a:r>
                    </a:p>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Simple to use and helps conduct resource planning and tracks the project’s progress</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bl>
          </a:graphicData>
        </a:graphic>
      </p:graphicFrame>
      <p:pic>
        <p:nvPicPr>
          <p:cNvPr id="11" name="Graphic 10" descr="Gantt Chart with solid fill">
            <a:extLst>
              <a:ext uri="{FF2B5EF4-FFF2-40B4-BE49-F238E27FC236}">
                <a16:creationId xmlns:a16="http://schemas.microsoft.com/office/drawing/2014/main" id="{DE540EAA-CB18-5E85-46BB-A78DA83A96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3301" y="5133883"/>
            <a:ext cx="800363" cy="800363"/>
          </a:xfrm>
          <a:prstGeom prst="rect">
            <a:avLst/>
          </a:prstGeom>
        </p:spPr>
      </p:pic>
      <p:sp>
        <p:nvSpPr>
          <p:cNvPr id="9" name="Footer Placeholder 1">
            <a:extLst>
              <a:ext uri="{FF2B5EF4-FFF2-40B4-BE49-F238E27FC236}">
                <a16:creationId xmlns:a16="http://schemas.microsoft.com/office/drawing/2014/main" id="{E1FEDB15-1927-BB17-0295-1172DC5E5804}"/>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818858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05B521-24E1-B04E-A3F9-0834A5EF7654}"/>
              </a:ext>
            </a:extLst>
          </p:cNvPr>
          <p:cNvSpPr>
            <a:spLocks noGrp="1"/>
          </p:cNvSpPr>
          <p:nvPr>
            <p:ph type="body" sz="quarter" idx="10"/>
          </p:nvPr>
        </p:nvSpPr>
        <p:spPr/>
        <p:txBody>
          <a:bodyPr/>
          <a:lstStyle/>
          <a:p>
            <a:r>
              <a:rPr lang="en-US" dirty="0"/>
              <a:t>03</a:t>
            </a:r>
          </a:p>
        </p:txBody>
      </p:sp>
      <p:sp>
        <p:nvSpPr>
          <p:cNvPr id="3" name="Text Placeholder 2">
            <a:extLst>
              <a:ext uri="{FF2B5EF4-FFF2-40B4-BE49-F238E27FC236}">
                <a16:creationId xmlns:a16="http://schemas.microsoft.com/office/drawing/2014/main" id="{776FA5F9-DD6D-3641-709F-1D16C38E15A3}"/>
              </a:ext>
            </a:extLst>
          </p:cNvPr>
          <p:cNvSpPr>
            <a:spLocks noGrp="1"/>
          </p:cNvSpPr>
          <p:nvPr>
            <p:ph type="body" sz="quarter" idx="13"/>
          </p:nvPr>
        </p:nvSpPr>
        <p:spPr/>
        <p:txBody>
          <a:bodyPr/>
          <a:lstStyle/>
          <a:p>
            <a:r>
              <a:rPr lang="en-US" dirty="0"/>
              <a:t>Project Control Frameworks</a:t>
            </a:r>
          </a:p>
        </p:txBody>
      </p:sp>
      <p:sp>
        <p:nvSpPr>
          <p:cNvPr id="4" name="Text Placeholder 3">
            <a:extLst>
              <a:ext uri="{FF2B5EF4-FFF2-40B4-BE49-F238E27FC236}">
                <a16:creationId xmlns:a16="http://schemas.microsoft.com/office/drawing/2014/main" id="{338E0900-CF2D-B669-1DC9-583E623ACA12}"/>
              </a:ext>
            </a:extLst>
          </p:cNvPr>
          <p:cNvSpPr>
            <a:spLocks noGrp="1"/>
          </p:cNvSpPr>
          <p:nvPr>
            <p:ph type="body" sz="quarter" idx="14"/>
          </p:nvPr>
        </p:nvSpPr>
        <p:spPr/>
        <p:txBody>
          <a:bodyPr/>
          <a:lstStyle/>
          <a:p>
            <a:pPr>
              <a:spcBef>
                <a:spcPts val="200"/>
              </a:spcBef>
            </a:pPr>
            <a:r>
              <a:rPr lang="en-US" dirty="0"/>
              <a:t>Section covered:</a:t>
            </a:r>
          </a:p>
          <a:p>
            <a:pPr marL="171450" indent="-171450">
              <a:spcBef>
                <a:spcPts val="200"/>
              </a:spcBef>
              <a:buFont typeface="Arial" panose="020B0604020202020204" pitchFamily="34" charset="0"/>
              <a:buChar char="•"/>
            </a:pPr>
            <a:r>
              <a:rPr lang="en-US" dirty="0"/>
              <a:t>Overview of Popular Project Control Frameworks</a:t>
            </a:r>
          </a:p>
          <a:p>
            <a:endParaRPr lang="en-US" dirty="0"/>
          </a:p>
        </p:txBody>
      </p:sp>
      <p:sp>
        <p:nvSpPr>
          <p:cNvPr id="6" name="TextBox 5">
            <a:extLst>
              <a:ext uri="{FF2B5EF4-FFF2-40B4-BE49-F238E27FC236}">
                <a16:creationId xmlns:a16="http://schemas.microsoft.com/office/drawing/2014/main" id="{DAB22423-8F6D-6DCE-ECBE-25F353A81553}"/>
              </a:ext>
            </a:extLst>
          </p:cNvPr>
          <p:cNvSpPr txBox="1"/>
          <p:nvPr/>
        </p:nvSpPr>
        <p:spPr>
          <a:xfrm>
            <a:off x="291630" y="5919231"/>
            <a:ext cx="3125338" cy="204311"/>
          </a:xfrm>
          <a:prstGeom prst="roundRect">
            <a:avLst/>
          </a:prstGeom>
          <a:solidFill>
            <a:schemeClr val="accent1">
              <a:lumMod val="40000"/>
              <a:lumOff val="60000"/>
            </a:schemeClr>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Calibri" panose="020F0502020204030204"/>
                <a:ea typeface="Lato Light" charset="0"/>
                <a:cs typeface="Lato Light" charset="0"/>
                <a:hlinkClick r:id="rId3"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15508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78FEC-41F5-A5CB-6E11-F2CBDB4D17C0}"/>
              </a:ext>
            </a:extLst>
          </p:cNvPr>
          <p:cNvSpPr>
            <a:spLocks noGrp="1"/>
          </p:cNvSpPr>
          <p:nvPr>
            <p:ph type="ftr" sz="quarter" idx="11"/>
          </p:nvPr>
        </p:nvSpPr>
        <p:spPr/>
        <p:txBody>
          <a:bodyPr/>
          <a:lstStyle/>
          <a:p>
            <a:r>
              <a:rPr lang="en-US" dirty="0"/>
              <a:t>Source: Data Analysis | Secondary research</a:t>
            </a:r>
          </a:p>
        </p:txBody>
      </p:sp>
      <p:sp>
        <p:nvSpPr>
          <p:cNvPr id="3" name="Text Placeholder 2">
            <a:extLst>
              <a:ext uri="{FF2B5EF4-FFF2-40B4-BE49-F238E27FC236}">
                <a16:creationId xmlns:a16="http://schemas.microsoft.com/office/drawing/2014/main" id="{55996795-C72B-61F9-6004-7EEFE6F16280}"/>
              </a:ext>
            </a:extLst>
          </p:cNvPr>
          <p:cNvSpPr>
            <a:spLocks noGrp="1"/>
          </p:cNvSpPr>
          <p:nvPr>
            <p:ph type="body" sz="quarter" idx="12"/>
          </p:nvPr>
        </p:nvSpPr>
        <p:spPr/>
        <p:txBody>
          <a:bodyPr/>
          <a:lstStyle/>
          <a:p>
            <a:pPr algn="just"/>
            <a:r>
              <a:rPr lang="en-GB" dirty="0"/>
              <a:t>Project control frameworks are systematic approaches to manage and oversee projects. In the UK and Ireland, common frameworks include PMBOK, Agile, Lean, and Waterfall, each with distinct methodologies for project management.</a:t>
            </a:r>
            <a:endParaRPr lang="en-US" dirty="0"/>
          </a:p>
        </p:txBody>
      </p:sp>
      <p:sp>
        <p:nvSpPr>
          <p:cNvPr id="4" name="Title 3">
            <a:extLst>
              <a:ext uri="{FF2B5EF4-FFF2-40B4-BE49-F238E27FC236}">
                <a16:creationId xmlns:a16="http://schemas.microsoft.com/office/drawing/2014/main" id="{7C6266C3-1CA7-72EB-35A8-4DB5D9A63943}"/>
              </a:ext>
            </a:extLst>
          </p:cNvPr>
          <p:cNvSpPr>
            <a:spLocks noGrp="1"/>
          </p:cNvSpPr>
          <p:nvPr>
            <p:ph type="title"/>
          </p:nvPr>
        </p:nvSpPr>
        <p:spPr/>
        <p:txBody>
          <a:bodyPr/>
          <a:lstStyle/>
          <a:p>
            <a:r>
              <a:rPr lang="en-GB" dirty="0"/>
              <a:t>Overview of Popular Project Control Frameworks</a:t>
            </a:r>
          </a:p>
        </p:txBody>
      </p:sp>
      <p:sp>
        <p:nvSpPr>
          <p:cNvPr id="5" name="Rectangle 4">
            <a:extLst>
              <a:ext uri="{FF2B5EF4-FFF2-40B4-BE49-F238E27FC236}">
                <a16:creationId xmlns:a16="http://schemas.microsoft.com/office/drawing/2014/main" id="{66EF5C62-5A6F-0BD7-E17A-2D32A4111AD6}"/>
              </a:ext>
            </a:extLst>
          </p:cNvPr>
          <p:cNvSpPr/>
          <p:nvPr/>
        </p:nvSpPr>
        <p:spPr>
          <a:xfrm>
            <a:off x="393017" y="3413835"/>
            <a:ext cx="1779825" cy="2330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Scrum</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523C3D-53C1-AE8D-D033-A43748D94DC7}"/>
              </a:ext>
            </a:extLst>
          </p:cNvPr>
          <p:cNvSpPr/>
          <p:nvPr/>
        </p:nvSpPr>
        <p:spPr>
          <a:xfrm>
            <a:off x="360000" y="1404666"/>
            <a:ext cx="11520000" cy="14187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FB1569C1-1E47-2FA1-88C6-26E67D72C83D}"/>
              </a:ext>
            </a:extLst>
          </p:cNvPr>
          <p:cNvSpPr/>
          <p:nvPr/>
        </p:nvSpPr>
        <p:spPr>
          <a:xfrm>
            <a:off x="574035" y="1269569"/>
            <a:ext cx="1066625" cy="13351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IN" sz="1400" b="1" dirty="0">
                <a:solidFill>
                  <a:schemeClr val="tx1"/>
                </a:solidFill>
                <a:latin typeface="Times New Roman" panose="02020603050405020304" pitchFamily="18" charset="0"/>
                <a:cs typeface="Times New Roman" panose="02020603050405020304" pitchFamily="18" charset="0"/>
              </a:rPr>
              <a:t>Project control framework</a:t>
            </a:r>
          </a:p>
        </p:txBody>
      </p:sp>
      <p:sp>
        <p:nvSpPr>
          <p:cNvPr id="9" name="Isosceles Triangle 8">
            <a:extLst>
              <a:ext uri="{FF2B5EF4-FFF2-40B4-BE49-F238E27FC236}">
                <a16:creationId xmlns:a16="http://schemas.microsoft.com/office/drawing/2014/main" id="{5F48CCD5-D949-C875-9E3F-80C035B22DA8}"/>
              </a:ext>
            </a:extLst>
          </p:cNvPr>
          <p:cNvSpPr/>
          <p:nvPr/>
        </p:nvSpPr>
        <p:spPr>
          <a:xfrm flipH="1">
            <a:off x="360000" y="1268430"/>
            <a:ext cx="219525" cy="126586"/>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 name="Isosceles Triangle 9">
            <a:extLst>
              <a:ext uri="{FF2B5EF4-FFF2-40B4-BE49-F238E27FC236}">
                <a16:creationId xmlns:a16="http://schemas.microsoft.com/office/drawing/2014/main" id="{C9557687-41E2-BE8C-DA13-F1006C28D07B}"/>
              </a:ext>
            </a:extLst>
          </p:cNvPr>
          <p:cNvSpPr/>
          <p:nvPr/>
        </p:nvSpPr>
        <p:spPr>
          <a:xfrm>
            <a:off x="1640661" y="1268429"/>
            <a:ext cx="219525" cy="126586"/>
          </a:xfrm>
          <a:prstGeom prst="triangle">
            <a:avLst>
              <a:gd name="adj" fmla="val 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 name="Parallelogram 10">
            <a:extLst>
              <a:ext uri="{FF2B5EF4-FFF2-40B4-BE49-F238E27FC236}">
                <a16:creationId xmlns:a16="http://schemas.microsoft.com/office/drawing/2014/main" id="{86C2948B-059C-FA73-DA7C-465BE42D4E66}"/>
              </a:ext>
            </a:extLst>
          </p:cNvPr>
          <p:cNvSpPr/>
          <p:nvPr/>
        </p:nvSpPr>
        <p:spPr>
          <a:xfrm>
            <a:off x="4708957" y="2909417"/>
            <a:ext cx="3790465" cy="348006"/>
          </a:xfrm>
          <a:prstGeom prst="parallelogram">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bg1"/>
                </a:solidFill>
                <a:latin typeface="Times New Roman" panose="02020603050405020304" pitchFamily="18" charset="0"/>
                <a:cs typeface="Times New Roman" panose="02020603050405020304" pitchFamily="18" charset="0"/>
              </a:rPr>
              <a:t>Project control frameworks </a:t>
            </a:r>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27363EC-9F11-6120-400F-418FF6CF3D75}"/>
              </a:ext>
            </a:extLst>
          </p:cNvPr>
          <p:cNvSpPr txBox="1"/>
          <p:nvPr/>
        </p:nvSpPr>
        <p:spPr>
          <a:xfrm>
            <a:off x="393017" y="3664219"/>
            <a:ext cx="1779826" cy="2542839"/>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It is based on Agile methodology, that divides larger projects into smaller weekly sprints. Sprints are just tasks that the team works on and prioritizes based on the requirements. It places a premium on adaptability and teamwork</a:t>
            </a:r>
          </a:p>
        </p:txBody>
      </p:sp>
      <p:sp>
        <p:nvSpPr>
          <p:cNvPr id="14" name="Rectangle 13">
            <a:extLst>
              <a:ext uri="{FF2B5EF4-FFF2-40B4-BE49-F238E27FC236}">
                <a16:creationId xmlns:a16="http://schemas.microsoft.com/office/drawing/2014/main" id="{73132893-D85B-06FB-4937-CB3624DCA09C}"/>
              </a:ext>
            </a:extLst>
          </p:cNvPr>
          <p:cNvSpPr/>
          <p:nvPr/>
        </p:nvSpPr>
        <p:spPr>
          <a:xfrm>
            <a:off x="2258888" y="3413835"/>
            <a:ext cx="1779825" cy="2330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Kanban</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0BCE2B5-91DC-2B8D-41A3-EE88F11672AB}"/>
              </a:ext>
            </a:extLst>
          </p:cNvPr>
          <p:cNvSpPr txBox="1"/>
          <p:nvPr/>
        </p:nvSpPr>
        <p:spPr>
          <a:xfrm>
            <a:off x="2258888" y="3662708"/>
            <a:ext cx="1794338" cy="2542839"/>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spcBef>
                <a:spcPts val="30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Kanban is more related to the visual representation of the project task in the form of boards. These boards focus on the important task and do not complicate the framework, giving a clear visual representation of the project stage and task progression</a:t>
            </a:r>
          </a:p>
        </p:txBody>
      </p:sp>
      <p:sp>
        <p:nvSpPr>
          <p:cNvPr id="16" name="Rectangle 15">
            <a:extLst>
              <a:ext uri="{FF2B5EF4-FFF2-40B4-BE49-F238E27FC236}">
                <a16:creationId xmlns:a16="http://schemas.microsoft.com/office/drawing/2014/main" id="{64A240E3-A254-5C9F-16A4-BEC43DDDE768}"/>
              </a:ext>
            </a:extLst>
          </p:cNvPr>
          <p:cNvSpPr/>
          <p:nvPr/>
        </p:nvSpPr>
        <p:spPr>
          <a:xfrm>
            <a:off x="4123659" y="3409393"/>
            <a:ext cx="1779825" cy="22734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Agile</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7F6E847-5408-B937-B01F-3A1841634475}"/>
              </a:ext>
            </a:extLst>
          </p:cNvPr>
          <p:cNvSpPr txBox="1"/>
          <p:nvPr/>
        </p:nvSpPr>
        <p:spPr>
          <a:xfrm>
            <a:off x="4123658" y="3662708"/>
            <a:ext cx="1779826" cy="2553687"/>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lnSpc>
                <a:spcPts val="1500"/>
              </a:lnSpc>
              <a:spcBef>
                <a:spcPts val="300"/>
              </a:spcBef>
              <a:spcAft>
                <a:spcPts val="30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The agile framework is built on an iterative approach to project management and project control tasks, which is accomplished by breaking tasks down into smaller phases throughout the project life cycle and project control cycle</a:t>
            </a:r>
          </a:p>
        </p:txBody>
      </p:sp>
      <p:sp>
        <p:nvSpPr>
          <p:cNvPr id="18" name="Rectangle 17">
            <a:extLst>
              <a:ext uri="{FF2B5EF4-FFF2-40B4-BE49-F238E27FC236}">
                <a16:creationId xmlns:a16="http://schemas.microsoft.com/office/drawing/2014/main" id="{7AAE52F9-40CF-262E-67FE-0C2CF105AE16}"/>
              </a:ext>
            </a:extLst>
          </p:cNvPr>
          <p:cNvSpPr/>
          <p:nvPr/>
        </p:nvSpPr>
        <p:spPr>
          <a:xfrm>
            <a:off x="7853201" y="3403955"/>
            <a:ext cx="1776605" cy="22734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Lean</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B91C83E-252E-7DD6-82E1-A24DAB5FDC36}"/>
              </a:ext>
            </a:extLst>
          </p:cNvPr>
          <p:cNvSpPr txBox="1"/>
          <p:nvPr/>
        </p:nvSpPr>
        <p:spPr>
          <a:xfrm>
            <a:off x="7856186" y="3662708"/>
            <a:ext cx="1776605" cy="2542839"/>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The Lean framework is built on the approach of eliminating waste and enhancing project value. The framework maintains a project-oriented approach that focuses on the value, streamlines the procedures, ensures project flow, eliminates waste, and improves efficiency</a:t>
            </a:r>
          </a:p>
        </p:txBody>
      </p:sp>
      <p:sp>
        <p:nvSpPr>
          <p:cNvPr id="20" name="Rectangle 19">
            <a:extLst>
              <a:ext uri="{FF2B5EF4-FFF2-40B4-BE49-F238E27FC236}">
                <a16:creationId xmlns:a16="http://schemas.microsoft.com/office/drawing/2014/main" id="{73D67A4C-C754-EBF4-ACE4-B14F11C12E6A}"/>
              </a:ext>
            </a:extLst>
          </p:cNvPr>
          <p:cNvSpPr/>
          <p:nvPr/>
        </p:nvSpPr>
        <p:spPr>
          <a:xfrm>
            <a:off x="9714751" y="3403955"/>
            <a:ext cx="1776604" cy="22734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Waterfall</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1E35D72-3163-CEE1-DBEF-61B22BDE2E45}"/>
              </a:ext>
            </a:extLst>
          </p:cNvPr>
          <p:cNvSpPr txBox="1"/>
          <p:nvPr/>
        </p:nvSpPr>
        <p:spPr>
          <a:xfrm>
            <a:off x="9714751" y="3662709"/>
            <a:ext cx="1776605" cy="2542452"/>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It is a traditional framework type. The basic idea behind this framework is that the next task begins only once the previous one is accomplished. In waterfall frameworks, all project tasks have a defined order, and the methodology focuses on sequential project execution</a:t>
            </a:r>
          </a:p>
        </p:txBody>
      </p:sp>
      <p:sp>
        <p:nvSpPr>
          <p:cNvPr id="29" name="TextBox 28">
            <a:extLst>
              <a:ext uri="{FF2B5EF4-FFF2-40B4-BE49-F238E27FC236}">
                <a16:creationId xmlns:a16="http://schemas.microsoft.com/office/drawing/2014/main" id="{A9CE9122-226C-9AA2-F731-C879A725FF0D}"/>
              </a:ext>
            </a:extLst>
          </p:cNvPr>
          <p:cNvSpPr txBox="1"/>
          <p:nvPr/>
        </p:nvSpPr>
        <p:spPr>
          <a:xfrm>
            <a:off x="1750423" y="1436524"/>
            <a:ext cx="9991784" cy="1251625"/>
          </a:xfrm>
          <a:prstGeom prst="rect">
            <a:avLst/>
          </a:prstGeom>
          <a:noFill/>
        </p:spPr>
        <p:txBody>
          <a:bodyPr wrap="square" rtlCol="0" anchor="ctr">
            <a:spAutoFit/>
          </a:bodyPr>
          <a:lstStyle/>
          <a:p>
            <a:pPr marL="176213" marR="0" lvl="0" indent="-176213" algn="just" defTabSz="914286"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Project control frameworks comprise processes, tasks, and tools for structuring project execution. The framework is used in three stages: the project lifecycle, the project control cycle, and the tools. The six key steps of the project life cycle are the beginning the project, planning, execution, monitoring, controlling, and closure. Similarly, the project control cycle includes project monitoring and control, and the tools include existing frameworks and software that may be utilized to accomplish the project plan</a:t>
            </a:r>
          </a:p>
          <a:p>
            <a:pPr marL="176213" marR="0" lvl="0" indent="-176213" algn="just" defTabSz="914286"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Some of the most popular project control frameworks are Agile, Scrum, Kanban, Lean, PMBOK, and Waterfall. These types of frameworks are not just limited to a certain type of industry but have also been widely accepted in a variety of projects and industries</a:t>
            </a:r>
          </a:p>
        </p:txBody>
      </p:sp>
      <p:sp>
        <p:nvSpPr>
          <p:cNvPr id="25" name="Rectangle 24">
            <a:extLst>
              <a:ext uri="{FF2B5EF4-FFF2-40B4-BE49-F238E27FC236}">
                <a16:creationId xmlns:a16="http://schemas.microsoft.com/office/drawing/2014/main" id="{FD0D6976-D49C-FF40-4994-92F3B4ACC20E}"/>
              </a:ext>
            </a:extLst>
          </p:cNvPr>
          <p:cNvSpPr/>
          <p:nvPr/>
        </p:nvSpPr>
        <p:spPr>
          <a:xfrm>
            <a:off x="5988430" y="3409393"/>
            <a:ext cx="1779825" cy="22734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prstClr val="white"/>
                </a:solidFill>
                <a:latin typeface="Times New Roman" panose="02020603050405020304" pitchFamily="18" charset="0"/>
                <a:cs typeface="Times New Roman" panose="02020603050405020304" pitchFamily="18" charset="0"/>
              </a:rPr>
              <a:t>PMBOK</a:t>
            </a:r>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AF2125CE-A83C-9A24-9A55-7CC22F87BAFD}"/>
              </a:ext>
            </a:extLst>
          </p:cNvPr>
          <p:cNvSpPr txBox="1"/>
          <p:nvPr/>
        </p:nvSpPr>
        <p:spPr>
          <a:xfrm>
            <a:off x="5988430" y="3642334"/>
            <a:ext cx="1776604" cy="2553687"/>
          </a:xfrm>
          <a:prstGeom prst="rect">
            <a:avLst/>
          </a:prstGeom>
          <a:noFill/>
          <a:ln>
            <a:solidFill>
              <a:schemeClr val="bg1">
                <a:lumMod val="85000"/>
              </a:schemeClr>
            </a:solidFill>
          </a:ln>
        </p:spPr>
        <p:txBody>
          <a:bodyPr wrap="square" rtlCol="0">
            <a:noAutofit/>
          </a:bodyPr>
          <a:lstStyle/>
          <a:p>
            <a:pPr marL="171450" marR="0" lvl="0" indent="-171450" defTabSz="914400" rtl="0" eaLnBrk="1" fontAlgn="auto" latinLnBrk="0" hangingPunct="1">
              <a:lnSpc>
                <a:spcPts val="1500"/>
              </a:lnSpc>
              <a:spcBef>
                <a:spcPts val="300"/>
              </a:spcBef>
              <a:spcAft>
                <a:spcPts val="30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PMBOK is a foundational guide for various project management frameworks and methodologies. It provides a set of best practices and guidelines accepted as standards in the project management industry</a:t>
            </a:r>
          </a:p>
        </p:txBody>
      </p:sp>
    </p:spTree>
    <p:extLst>
      <p:ext uri="{BB962C8B-B14F-4D97-AF65-F5344CB8AC3E}">
        <p14:creationId xmlns:p14="http://schemas.microsoft.com/office/powerpoint/2010/main" val="189356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3000" r="-3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05B521-24E1-B04E-A3F9-0834A5EF7654}"/>
              </a:ext>
            </a:extLst>
          </p:cNvPr>
          <p:cNvSpPr>
            <a:spLocks noGrp="1"/>
          </p:cNvSpPr>
          <p:nvPr>
            <p:ph type="body" sz="quarter" idx="10"/>
          </p:nvPr>
        </p:nvSpPr>
        <p:spPr/>
        <p:txBody>
          <a:bodyPr/>
          <a:lstStyle/>
          <a:p>
            <a:r>
              <a:rPr lang="en-US" dirty="0"/>
              <a:t>04</a:t>
            </a:r>
          </a:p>
        </p:txBody>
      </p:sp>
      <p:sp>
        <p:nvSpPr>
          <p:cNvPr id="3" name="Text Placeholder 2">
            <a:extLst>
              <a:ext uri="{FF2B5EF4-FFF2-40B4-BE49-F238E27FC236}">
                <a16:creationId xmlns:a16="http://schemas.microsoft.com/office/drawing/2014/main" id="{776FA5F9-DD6D-3641-709F-1D16C38E15A3}"/>
              </a:ext>
            </a:extLst>
          </p:cNvPr>
          <p:cNvSpPr>
            <a:spLocks noGrp="1"/>
          </p:cNvSpPr>
          <p:nvPr>
            <p:ph type="body" sz="quarter" idx="13"/>
          </p:nvPr>
        </p:nvSpPr>
        <p:spPr/>
        <p:txBody>
          <a:bodyPr/>
          <a:lstStyle/>
          <a:p>
            <a:r>
              <a:rPr lang="en-US" dirty="0"/>
              <a:t>Process Benchmarking </a:t>
            </a:r>
          </a:p>
        </p:txBody>
      </p:sp>
      <p:sp>
        <p:nvSpPr>
          <p:cNvPr id="4" name="Text Placeholder 3">
            <a:extLst>
              <a:ext uri="{FF2B5EF4-FFF2-40B4-BE49-F238E27FC236}">
                <a16:creationId xmlns:a16="http://schemas.microsoft.com/office/drawing/2014/main" id="{338E0900-CF2D-B669-1DC9-583E623ACA12}"/>
              </a:ext>
            </a:extLst>
          </p:cNvPr>
          <p:cNvSpPr>
            <a:spLocks noGrp="1"/>
          </p:cNvSpPr>
          <p:nvPr>
            <p:ph type="body" sz="quarter" idx="14"/>
          </p:nvPr>
        </p:nvSpPr>
        <p:spPr/>
        <p:txBody>
          <a:bodyPr/>
          <a:lstStyle/>
          <a:p>
            <a:pPr>
              <a:spcBef>
                <a:spcPts val="200"/>
              </a:spcBef>
            </a:pPr>
            <a:r>
              <a:rPr lang="en-US" dirty="0"/>
              <a:t>Section covered:</a:t>
            </a:r>
          </a:p>
          <a:p>
            <a:pPr marL="171450" indent="-171450">
              <a:spcBef>
                <a:spcPts val="200"/>
              </a:spcBef>
              <a:buFont typeface="Arial" panose="020B0604020202020204" pitchFamily="34" charset="0"/>
              <a:buChar char="•"/>
            </a:pPr>
            <a:r>
              <a:rPr lang="en-US" dirty="0"/>
              <a:t>Project Control Process Benchmarking </a:t>
            </a:r>
          </a:p>
          <a:p>
            <a:endParaRPr lang="en-US" dirty="0"/>
          </a:p>
        </p:txBody>
      </p:sp>
      <p:sp>
        <p:nvSpPr>
          <p:cNvPr id="6" name="TextBox 5">
            <a:extLst>
              <a:ext uri="{FF2B5EF4-FFF2-40B4-BE49-F238E27FC236}">
                <a16:creationId xmlns:a16="http://schemas.microsoft.com/office/drawing/2014/main" id="{E441F297-2D6A-71A5-C8A0-612826E1FA2C}"/>
              </a:ext>
            </a:extLst>
          </p:cNvPr>
          <p:cNvSpPr txBox="1"/>
          <p:nvPr/>
        </p:nvSpPr>
        <p:spPr>
          <a:xfrm>
            <a:off x="291630" y="5919231"/>
            <a:ext cx="3125338" cy="204311"/>
          </a:xfrm>
          <a:prstGeom prst="roundRect">
            <a:avLst/>
          </a:prstGeom>
          <a:solidFill>
            <a:schemeClr val="tx2">
              <a:lumMod val="40000"/>
              <a:lumOff val="60000"/>
            </a:schemeClr>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Times New Roman" panose="02020603050405020304" pitchFamily="18" charset="0"/>
                <a:ea typeface="Lato Light"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Times New Roman" panose="02020603050405020304" pitchFamily="18" charset="0"/>
              <a:ea typeface="Lato Light" charset="0"/>
              <a:cs typeface="Times New Roman" panose="02020603050405020304" pitchFamily="18" charset="0"/>
            </a:endParaRPr>
          </a:p>
        </p:txBody>
      </p:sp>
    </p:spTree>
    <p:extLst>
      <p:ext uri="{BB962C8B-B14F-4D97-AF65-F5344CB8AC3E}">
        <p14:creationId xmlns:p14="http://schemas.microsoft.com/office/powerpoint/2010/main" val="470223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DDDA48-EB79-0891-A62E-C4FFEEA1F2A7}"/>
              </a:ext>
            </a:extLst>
          </p:cNvPr>
          <p:cNvSpPr>
            <a:spLocks noGrp="1"/>
          </p:cNvSpPr>
          <p:nvPr>
            <p:ph type="ftr" sz="quarter" idx="11"/>
          </p:nvPr>
        </p:nvSpPr>
        <p:spPr/>
        <p:txBody>
          <a:bodyPr/>
          <a:lstStyle/>
          <a:p>
            <a:r>
              <a:rPr lang="en-US" dirty="0"/>
              <a:t>Source: Data analysis | Secondary research</a:t>
            </a:r>
          </a:p>
        </p:txBody>
      </p:sp>
      <p:sp>
        <p:nvSpPr>
          <p:cNvPr id="3" name="Text Placeholder 2">
            <a:extLst>
              <a:ext uri="{FF2B5EF4-FFF2-40B4-BE49-F238E27FC236}">
                <a16:creationId xmlns:a16="http://schemas.microsoft.com/office/drawing/2014/main" id="{1DE779BF-B32F-B9C6-6209-8D169C1431F2}"/>
              </a:ext>
            </a:extLst>
          </p:cNvPr>
          <p:cNvSpPr>
            <a:spLocks noGrp="1"/>
          </p:cNvSpPr>
          <p:nvPr>
            <p:ph type="body" sz="quarter" idx="12"/>
          </p:nvPr>
        </p:nvSpPr>
        <p:spPr/>
        <p:txBody>
          <a:bodyPr>
            <a:noAutofit/>
          </a:bodyPr>
          <a:lstStyle/>
          <a:p>
            <a:pPr algn="just"/>
            <a:r>
              <a:rPr lang="en-US" dirty="0"/>
              <a:t>Water industry associations are introducing various cost and benchmarking tools for organizations to evaluate their performance and cost competitiveness compared to industry peers, fostering greater efficiency and competitiveness within the water industry. Regulatory bodies such as Ofwat are further enhancing this effort by developing specialized cost benchmarking models, encompassing factors such as operating expenses, capital investments, and depreciation to support effective performance evaluation in the water industry.</a:t>
            </a:r>
            <a:endParaRPr lang="en-IN" dirty="0"/>
          </a:p>
        </p:txBody>
      </p:sp>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t>Project Control Process Benchmarking (1/4)</a:t>
            </a:r>
            <a:endParaRPr lang="en-IN" dirty="0"/>
          </a:p>
        </p:txBody>
      </p:sp>
      <p:graphicFrame>
        <p:nvGraphicFramePr>
          <p:cNvPr id="5" name="Table 4">
            <a:extLst>
              <a:ext uri="{FF2B5EF4-FFF2-40B4-BE49-F238E27FC236}">
                <a16:creationId xmlns:a16="http://schemas.microsoft.com/office/drawing/2014/main" id="{DDA2FD2B-EE09-7928-8A31-6A173958AC66}"/>
              </a:ext>
            </a:extLst>
          </p:cNvPr>
          <p:cNvGraphicFramePr>
            <a:graphicFrameLocks noGrp="1"/>
          </p:cNvGraphicFramePr>
          <p:nvPr>
            <p:extLst>
              <p:ext uri="{D42A27DB-BD31-4B8C-83A1-F6EECF244321}">
                <p14:modId xmlns:p14="http://schemas.microsoft.com/office/powerpoint/2010/main" val="2784010012"/>
              </p:ext>
            </p:extLst>
          </p:nvPr>
        </p:nvGraphicFramePr>
        <p:xfrm>
          <a:off x="360000" y="1280160"/>
          <a:ext cx="11521440" cy="5128584"/>
        </p:xfrm>
        <a:graphic>
          <a:graphicData uri="http://schemas.openxmlformats.org/drawingml/2006/table">
            <a:tbl>
              <a:tblPr firstRow="1" bandRow="1">
                <a:tableStyleId>{5C22544A-7EE6-4342-B048-85BDC9FD1C3A}</a:tableStyleId>
              </a:tblPr>
              <a:tblGrid>
                <a:gridCol w="670711">
                  <a:extLst>
                    <a:ext uri="{9D8B030D-6E8A-4147-A177-3AD203B41FA5}">
                      <a16:colId xmlns:a16="http://schemas.microsoft.com/office/drawing/2014/main" val="3832793835"/>
                    </a:ext>
                  </a:extLst>
                </a:gridCol>
                <a:gridCol w="10850729">
                  <a:extLst>
                    <a:ext uri="{9D8B030D-6E8A-4147-A177-3AD203B41FA5}">
                      <a16:colId xmlns:a16="http://schemas.microsoft.com/office/drawing/2014/main" val="1812469747"/>
                    </a:ext>
                  </a:extLst>
                </a:gridCol>
              </a:tblGrid>
              <a:tr h="4697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01</a:t>
                      </a:r>
                      <a:endParaRPr kumimoji="0" lang="en-US" sz="20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kumimoji="0" lang="en-US" sz="1400" b="1" i="0" u="none" strike="noStrike" kern="1200" cap="none" spc="0" normalizeH="0" baseline="0" noProof="0" dirty="0">
                          <a:ln>
                            <a:noFill/>
                          </a:ln>
                          <a:solidFill>
                            <a:schemeClr val="bg1"/>
                          </a:solidFill>
                          <a:effectLst/>
                          <a:uLnTx/>
                          <a:uFillTx/>
                          <a:latin typeface="Times New Roman" panose="02020603050405020304" pitchFamily="18" charset="0"/>
                          <a:ea typeface="Lato Light" charset="0"/>
                          <a:cs typeface="Times New Roman" panose="02020603050405020304" pitchFamily="18" charset="0"/>
                        </a:rPr>
                        <a:t>Leveraging various benchmarking tools and research studies to effectively manage and control costs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661979569"/>
                  </a:ext>
                </a:extLst>
              </a:tr>
              <a:tr h="4658812">
                <a:tc gridSpan="2">
                  <a:txBody>
                    <a:bodyPr/>
                    <a:lstStyle/>
                    <a:p>
                      <a:pPr marL="1704975" lvl="0" indent="-171450" algn="just">
                        <a:lnSpc>
                          <a:spcPts val="1500"/>
                        </a:lnSpc>
                        <a:buFont typeface="Arial" panose="020B0604020202020204" pitchFamily="34" charset="0"/>
                        <a:buChar char="•"/>
                        <a:defRPr/>
                      </a:pPr>
                      <a:r>
                        <a:rPr lang="en-US" sz="1200" dirty="0">
                          <a:latin typeface="Times New Roman" panose="02020603050405020304" pitchFamily="18" charset="0"/>
                          <a:cs typeface="Times New Roman" panose="02020603050405020304" pitchFamily="18" charset="0"/>
                        </a:rPr>
                        <a:t>Water industry associations are introducing cost and benchmarking </a:t>
                      </a:r>
                      <a:r>
                        <a:rPr lang="en-US" sz="1200" dirty="0">
                          <a:solidFill>
                            <a:schemeClr val="tx1"/>
                          </a:solidFill>
                          <a:latin typeface="Times New Roman" panose="02020603050405020304" pitchFamily="18" charset="0"/>
                          <a:cs typeface="Times New Roman" panose="02020603050405020304" pitchFamily="18" charset="0"/>
                        </a:rPr>
                        <a:t>tools, including finance and performance benchmarking to help organizations compare their performance and costs with industry peers. Performance benchmarking helps identify weaknesses and improvement opportunities in areas such as water quality, customer service, and operational efficiency by comparing a water utility's performance to others in the industry</a:t>
                      </a:r>
                    </a:p>
                    <a:p>
                      <a:pPr marL="1704975" lvl="0" indent="-171450" algn="just">
                        <a:lnSpc>
                          <a:spcPts val="1500"/>
                        </a:lnSpc>
                        <a:buFont typeface="Arial" panose="020B0604020202020204" pitchFamily="34" charset="0"/>
                        <a:buChar char="•"/>
                        <a:defRPr/>
                      </a:pPr>
                      <a:r>
                        <a:rPr lang="en-US" sz="1200" dirty="0">
                          <a:solidFill>
                            <a:schemeClr val="tx1"/>
                          </a:solidFill>
                          <a:latin typeface="Times New Roman" panose="02020603050405020304" pitchFamily="18" charset="0"/>
                          <a:cs typeface="Times New Roman" panose="02020603050405020304" pitchFamily="18" charset="0"/>
                        </a:rPr>
                        <a:t>Different tools included for project cost benchmarking that could be useful for the water industry in the UK and Ireland are as follows:</a:t>
                      </a:r>
                    </a:p>
                    <a:p>
                      <a:pPr marL="2162175" lvl="1" indent="-171450" algn="just">
                        <a:lnSpc>
                          <a:spcPts val="1500"/>
                        </a:lnSpc>
                        <a:spcBef>
                          <a:spcPts val="300"/>
                        </a:spcBef>
                        <a:buFont typeface="Wingdings" panose="05000000000000000000" pitchFamily="2" charset="2"/>
                        <a:buChar char="q"/>
                        <a:defRPr/>
                      </a:pPr>
                      <a:r>
                        <a:rPr lang="en-GB" sz="1200" b="1" dirty="0">
                          <a:solidFill>
                            <a:schemeClr val="tx1"/>
                          </a:solidFill>
                          <a:latin typeface="Times New Roman" panose="02020603050405020304" pitchFamily="18" charset="0"/>
                          <a:cs typeface="Times New Roman" panose="02020603050405020304" pitchFamily="18" charset="0"/>
                        </a:rPr>
                        <a:t>Benchmark UK water industry estimates (AMP8): </a:t>
                      </a:r>
                      <a:r>
                        <a:rPr lang="en-GB" sz="1200" b="0" dirty="0">
                          <a:solidFill>
                            <a:schemeClr val="tx1"/>
                          </a:solidFill>
                          <a:latin typeface="Times New Roman" panose="02020603050405020304" pitchFamily="18" charset="0"/>
                          <a:cs typeface="Times New Roman" panose="02020603050405020304" pitchFamily="18" charset="0"/>
                        </a:rPr>
                        <a:t>This tool is tailored for Asset Management Period 8 (AMP8) and offers a comprehensive estimation process. It provides a holistic view of cost estimates, emphasizing sustainability, environmental considerations, and the integration of innovative technologies. These factors contribute to enhanced efficiency, cost reduction, and improved project outcomes</a:t>
                      </a:r>
                    </a:p>
                    <a:p>
                      <a:pPr marL="2162175" lvl="1" indent="-171450" algn="just">
                        <a:lnSpc>
                          <a:spcPts val="1500"/>
                        </a:lnSpc>
                        <a:spcBef>
                          <a:spcPts val="300"/>
                        </a:spcBef>
                        <a:buFont typeface="Wingdings" panose="05000000000000000000" pitchFamily="2" charset="2"/>
                        <a:buChar char="q"/>
                        <a:defRPr/>
                      </a:pPr>
                      <a:r>
                        <a:rPr lang="en-GB" sz="1200" b="1" dirty="0">
                          <a:solidFill>
                            <a:schemeClr val="tx1"/>
                          </a:solidFill>
                          <a:latin typeface="Times New Roman" panose="02020603050405020304" pitchFamily="18" charset="0"/>
                          <a:cs typeface="Times New Roman" panose="02020603050405020304" pitchFamily="18" charset="0"/>
                        </a:rPr>
                        <a:t>Benchmark estimating software: </a:t>
                      </a:r>
                      <a:r>
                        <a:rPr lang="en-GB" sz="1200" b="0" dirty="0">
                          <a:solidFill>
                            <a:schemeClr val="tx1"/>
                          </a:solidFill>
                          <a:latin typeface="Times New Roman" panose="02020603050405020304" pitchFamily="18" charset="0"/>
                          <a:cs typeface="Times New Roman" panose="02020603050405020304" pitchFamily="18" charset="0"/>
                        </a:rPr>
                        <a:t>This library-based system aids contractors and water authorities in accurately pricing various projects, including water and sewer projects. It promotes team collaboration, centralizes data management for improved reporting, enhances cost assessments' precision, and provides greater oversight of the supply chain</a:t>
                      </a:r>
                    </a:p>
                    <a:p>
                      <a:pPr marL="2162175" lvl="1" indent="-171450" algn="just">
                        <a:lnSpc>
                          <a:spcPts val="1500"/>
                        </a:lnSpc>
                        <a:spcBef>
                          <a:spcPts val="300"/>
                        </a:spcBef>
                        <a:buFont typeface="Wingdings" panose="05000000000000000000" pitchFamily="2" charset="2"/>
                        <a:buChar char="q"/>
                        <a:defRPr/>
                      </a:pPr>
                      <a:r>
                        <a:rPr lang="en-GB" sz="1200" b="1" dirty="0">
                          <a:solidFill>
                            <a:schemeClr val="tx1"/>
                          </a:solidFill>
                          <a:latin typeface="Times New Roman" panose="02020603050405020304" pitchFamily="18" charset="0"/>
                          <a:cs typeface="Times New Roman" panose="02020603050405020304" pitchFamily="18" charset="0"/>
                        </a:rPr>
                        <a:t>The Comprehensive Economic Partnership Agreement (CEPA) report: </a:t>
                      </a:r>
                      <a:r>
                        <a:rPr lang="en-GB" sz="1200" b="0" dirty="0">
                          <a:solidFill>
                            <a:schemeClr val="tx1"/>
                          </a:solidFill>
                          <a:latin typeface="Times New Roman" panose="02020603050405020304" pitchFamily="18" charset="0"/>
                          <a:cs typeface="Times New Roman" panose="02020603050405020304" pitchFamily="18" charset="0"/>
                        </a:rPr>
                        <a:t>Focused on the UK and Ireland, this report summarizes cost estimation and assurance approaches for water projects. It sheds light on diverse cost estimation methods, aiding professionals in selecting the most suitable method for their projects. Furthermore, it outlines assurance approaches to ensure the accuracy and reliability of cost estimates</a:t>
                      </a:r>
                    </a:p>
                    <a:p>
                      <a:pPr marL="2162175" lvl="1" indent="-171450" algn="just">
                        <a:lnSpc>
                          <a:spcPts val="1500"/>
                        </a:lnSpc>
                        <a:spcBef>
                          <a:spcPts val="300"/>
                        </a:spcBef>
                        <a:buFont typeface="Wingdings" panose="05000000000000000000" pitchFamily="2" charset="2"/>
                        <a:buChar char="q"/>
                        <a:defRPr/>
                      </a:pPr>
                      <a:r>
                        <a:rPr lang="en-GB" sz="1200" b="1" dirty="0">
                          <a:solidFill>
                            <a:schemeClr val="tx1"/>
                          </a:solidFill>
                          <a:latin typeface="Times New Roman" panose="02020603050405020304" pitchFamily="18" charset="0"/>
                          <a:cs typeface="Times New Roman" panose="02020603050405020304" pitchFamily="18" charset="0"/>
                        </a:rPr>
                        <a:t>United Kingdom Water Industry Research (UKWIR) reports: </a:t>
                      </a:r>
                      <a:r>
                        <a:rPr lang="en-GB" sz="1200" b="0" dirty="0">
                          <a:solidFill>
                            <a:schemeClr val="tx1"/>
                          </a:solidFill>
                          <a:latin typeface="Times New Roman" panose="02020603050405020304" pitchFamily="18" charset="0"/>
                          <a:cs typeface="Times New Roman" panose="02020603050405020304" pitchFamily="18" charset="0"/>
                        </a:rPr>
                        <a:t>These reports offer insights into cost control measures within the UK and Ireland's water industries. They serve as valuable resources for professionals looking to benchmark their performance against other industry players</a:t>
                      </a:r>
                    </a:p>
                    <a:p>
                      <a:pPr marL="2162175" lvl="1" indent="-171450" algn="just">
                        <a:lnSpc>
                          <a:spcPts val="1500"/>
                        </a:lnSpc>
                        <a:spcBef>
                          <a:spcPts val="300"/>
                        </a:spcBef>
                        <a:spcAft>
                          <a:spcPts val="300"/>
                        </a:spcAft>
                        <a:buFont typeface="Wingdings" panose="05000000000000000000" pitchFamily="2" charset="2"/>
                        <a:buChar char="q"/>
                        <a:defRPr/>
                      </a:pPr>
                      <a:r>
                        <a:rPr lang="en-GB" sz="1200" b="1" dirty="0">
                          <a:solidFill>
                            <a:schemeClr val="tx1"/>
                          </a:solidFill>
                          <a:latin typeface="Times New Roman" panose="02020603050405020304" pitchFamily="18" charset="0"/>
                          <a:cs typeface="Times New Roman" panose="02020603050405020304" pitchFamily="18" charset="0"/>
                        </a:rPr>
                        <a:t>AECOM regulatory submission support: </a:t>
                      </a:r>
                      <a:r>
                        <a:rPr lang="en-GB" sz="1200" b="0" dirty="0">
                          <a:solidFill>
                            <a:schemeClr val="tx1"/>
                          </a:solidFill>
                          <a:latin typeface="Times New Roman" panose="02020603050405020304" pitchFamily="18" charset="0"/>
                          <a:cs typeface="Times New Roman" panose="02020603050405020304" pitchFamily="18" charset="0"/>
                        </a:rPr>
                        <a:t>AECOM provides regulatory support for the water industry in the UK, offering data benchmarking across approximately 150 cost models. This support helps identify performance gaps and is complemented by AECOM's publications on asset management and value optimization in the water sector</a:t>
                      </a:r>
                      <a:endParaRPr lang="en-GB" sz="1200" b="1" dirty="0">
                        <a:solidFill>
                          <a:schemeClr val="tx1"/>
                        </a:solidFill>
                        <a:latin typeface="Times New Roman" panose="02020603050405020304" pitchFamily="18" charset="0"/>
                        <a:cs typeface="Times New Roman" panose="02020603050405020304" pitchFamily="18" charset="0"/>
                      </a:endParaRPr>
                    </a:p>
                    <a:p>
                      <a:pPr marL="1704975" lvl="0" indent="-171450" algn="just">
                        <a:lnSpc>
                          <a:spcPts val="1500"/>
                        </a:lnSpc>
                        <a:buFont typeface="Arial" panose="020B0604020202020204" pitchFamily="34" charset="0"/>
                        <a:buChar char="•"/>
                        <a:defRPr/>
                      </a:pPr>
                      <a:r>
                        <a:rPr lang="en-US" sz="1200" dirty="0">
                          <a:solidFill>
                            <a:schemeClr val="tx1"/>
                          </a:solidFill>
                          <a:latin typeface="Times New Roman" panose="02020603050405020304" pitchFamily="18" charset="0"/>
                          <a:cs typeface="Times New Roman" panose="02020603050405020304" pitchFamily="18" charset="0"/>
                        </a:rPr>
                        <a:t>Several cost models are also introduced in this industry, which include various metrics such as operating expenses, capital expenses, and depreciation. </a:t>
                      </a:r>
                      <a:r>
                        <a:rPr lang="en-US" sz="1200" i="1" dirty="0">
                          <a:solidFill>
                            <a:schemeClr val="tx1"/>
                          </a:solidFill>
                          <a:latin typeface="Times New Roman" panose="02020603050405020304" pitchFamily="18" charset="0"/>
                          <a:cs typeface="Times New Roman" panose="02020603050405020304" pitchFamily="18" charset="0"/>
                        </a:rPr>
                        <a:t>For instance, in April 2023, Ofwat, which is the economic regulator for the water sector in England and Wales, developed a cost benchmarking model for water utilities. It involves factors such as operating expenses, capital investments, and depreciation</a:t>
                      </a:r>
                    </a:p>
                  </a:txBody>
                  <a:tcPr marT="50292" marB="50292"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2980529365"/>
                  </a:ext>
                </a:extLst>
              </a:tr>
            </a:tbl>
          </a:graphicData>
        </a:graphic>
      </p:graphicFrame>
      <p:pic>
        <p:nvPicPr>
          <p:cNvPr id="7" name="Picture 6" descr="Woman using computer">
            <a:extLst>
              <a:ext uri="{FF2B5EF4-FFF2-40B4-BE49-F238E27FC236}">
                <a16:creationId xmlns:a16="http://schemas.microsoft.com/office/drawing/2014/main" id="{C14AEAD2-5AFD-4E65-69D7-90F822A6D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66" y="3429000"/>
            <a:ext cx="1330037" cy="914400"/>
          </a:xfrm>
          <a:prstGeom prst="rect">
            <a:avLst/>
          </a:prstGeom>
        </p:spPr>
      </p:pic>
    </p:spTree>
    <p:extLst>
      <p:ext uri="{BB962C8B-B14F-4D97-AF65-F5344CB8AC3E}">
        <p14:creationId xmlns:p14="http://schemas.microsoft.com/office/powerpoint/2010/main" val="3984574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E779BF-B32F-B9C6-6209-8D169C1431F2}"/>
              </a:ext>
            </a:extLst>
          </p:cNvPr>
          <p:cNvSpPr>
            <a:spLocks noGrp="1"/>
          </p:cNvSpPr>
          <p:nvPr>
            <p:ph type="body" sz="quarter" idx="12"/>
          </p:nvPr>
        </p:nvSpPr>
        <p:spPr/>
        <p:txBody>
          <a:bodyPr>
            <a:normAutofit fontScale="92500"/>
          </a:bodyPr>
          <a:lstStyle/>
          <a:p>
            <a:r>
              <a:rPr lang="en-US" dirty="0"/>
              <a:t>Companies in the UK and Ireland are adopting various scheduling techniques, including Work Breakdown Structure (WBS), Critical Path Method (CPM), Gantt charts, Agile methodology, and Resource Leveling to enhance cost estimation accuracy, project planning, efficiency, and risk management. Practical implementations such as Shopify Ireland's use of Gantt charts for web design projects showcase the tangible benefits of these techniques in improving project timeline planning and client communication.</a:t>
            </a:r>
            <a:endParaRPr lang="en-IN" dirty="0"/>
          </a:p>
        </p:txBody>
      </p:sp>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t>Project Control Process Benchmarking (2/4)</a:t>
            </a:r>
            <a:endParaRPr lang="en-IN" dirty="0"/>
          </a:p>
        </p:txBody>
      </p:sp>
      <p:graphicFrame>
        <p:nvGraphicFramePr>
          <p:cNvPr id="12" name="Table 11">
            <a:extLst>
              <a:ext uri="{FF2B5EF4-FFF2-40B4-BE49-F238E27FC236}">
                <a16:creationId xmlns:a16="http://schemas.microsoft.com/office/drawing/2014/main" id="{970401AA-800B-A6DF-E319-538C8B58E39B}"/>
              </a:ext>
            </a:extLst>
          </p:cNvPr>
          <p:cNvGraphicFramePr>
            <a:graphicFrameLocks noGrp="1"/>
          </p:cNvGraphicFramePr>
          <p:nvPr>
            <p:extLst>
              <p:ext uri="{D42A27DB-BD31-4B8C-83A1-F6EECF244321}">
                <p14:modId xmlns:p14="http://schemas.microsoft.com/office/powerpoint/2010/main" val="1706163753"/>
              </p:ext>
            </p:extLst>
          </p:nvPr>
        </p:nvGraphicFramePr>
        <p:xfrm>
          <a:off x="356616" y="1281708"/>
          <a:ext cx="11521440" cy="5274002"/>
        </p:xfrm>
        <a:graphic>
          <a:graphicData uri="http://schemas.openxmlformats.org/drawingml/2006/table">
            <a:tbl>
              <a:tblPr firstRow="1" bandRow="1">
                <a:tableStyleId>{5C22544A-7EE6-4342-B048-85BDC9FD1C3A}</a:tableStyleId>
              </a:tblPr>
              <a:tblGrid>
                <a:gridCol w="670711">
                  <a:extLst>
                    <a:ext uri="{9D8B030D-6E8A-4147-A177-3AD203B41FA5}">
                      <a16:colId xmlns:a16="http://schemas.microsoft.com/office/drawing/2014/main" val="3832793835"/>
                    </a:ext>
                  </a:extLst>
                </a:gridCol>
                <a:gridCol w="10850729">
                  <a:extLst>
                    <a:ext uri="{9D8B030D-6E8A-4147-A177-3AD203B41FA5}">
                      <a16:colId xmlns:a16="http://schemas.microsoft.com/office/drawing/2014/main" val="1812469747"/>
                    </a:ext>
                  </a:extLst>
                </a:gridCol>
              </a:tblGrid>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mn-lt"/>
                          <a:ea typeface="+mn-ea"/>
                          <a:cs typeface="+mn-cs"/>
                        </a:rPr>
                        <a:t>02</a:t>
                      </a:r>
                      <a:endParaRPr kumimoji="0" lang="en-US" sz="20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Adoption of specific scheduling techniques used in project control processes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661979569"/>
                  </a:ext>
                </a:extLst>
              </a:tr>
              <a:tr h="1260000">
                <a:tc gridSpan="2">
                  <a:txBody>
                    <a:bodyPr/>
                    <a:lstStyle/>
                    <a:p>
                      <a:pPr marL="1704975" lvl="0" indent="-171450">
                        <a:lnSpc>
                          <a:spcPts val="1500"/>
                        </a:lnSpc>
                        <a:buFont typeface="Arial" panose="020B0604020202020204" pitchFamily="34" charset="0"/>
                        <a:buChar char="•"/>
                        <a:defRPr/>
                      </a:pPr>
                      <a:r>
                        <a:rPr lang="en-US" sz="1200" dirty="0">
                          <a:latin typeface="Times New Roman" panose="02020603050405020304" pitchFamily="18" charset="0"/>
                          <a:cs typeface="Times New Roman" panose="02020603050405020304" pitchFamily="18" charset="0"/>
                        </a:rPr>
                        <a:t>Companies in the UK and Ireland are adopting specific techniques that can improve the accuracy of cost estimates, improve project planning, increase efficiency, and improve risk management</a:t>
                      </a:r>
                    </a:p>
                    <a:p>
                      <a:pPr marL="1704975" lvl="0" indent="-171450">
                        <a:lnSpc>
                          <a:spcPts val="1500"/>
                        </a:lnSpc>
                        <a:buFont typeface="Arial" panose="020B0604020202020204" pitchFamily="34" charset="0"/>
                        <a:buChar char="•"/>
                        <a:defRPr/>
                      </a:pPr>
                      <a:r>
                        <a:rPr lang="en-US" sz="1200" dirty="0">
                          <a:latin typeface="Times New Roman" panose="02020603050405020304" pitchFamily="18" charset="0"/>
                          <a:cs typeface="Times New Roman" panose="02020603050405020304" pitchFamily="18" charset="0"/>
                        </a:rPr>
                        <a:t>A few examples of </a:t>
                      </a:r>
                      <a:r>
                        <a:rPr lang="en-US" sz="1200" dirty="0">
                          <a:solidFill>
                            <a:schemeClr val="tx1"/>
                          </a:solidFill>
                          <a:latin typeface="Times New Roman" panose="02020603050405020304" pitchFamily="18" charset="0"/>
                          <a:cs typeface="Times New Roman" panose="02020603050405020304" pitchFamily="18" charset="0"/>
                        </a:rPr>
                        <a:t>scheduling techniques used in project control processes are as follows:</a:t>
                      </a:r>
                    </a:p>
                    <a:p>
                      <a:pPr marL="2162175" lvl="1" indent="-171450">
                        <a:lnSpc>
                          <a:spcPts val="1500"/>
                        </a:lnSpc>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WBS: </a:t>
                      </a:r>
                      <a:r>
                        <a:rPr lang="en-US" sz="1200" dirty="0">
                          <a:solidFill>
                            <a:schemeClr val="tx1"/>
                          </a:solidFill>
                          <a:latin typeface="Times New Roman" panose="02020603050405020304" pitchFamily="18" charset="0"/>
                          <a:cs typeface="Times New Roman" panose="02020603050405020304" pitchFamily="18" charset="0"/>
                        </a:rPr>
                        <a:t>Hierarchically breaks down projects, aiding in organization and task identification. It can focus on deliverables or project phases. Decomposition, which is a team effort, ensures a comprehensive WBS. It can be outlined in various formats. It defines schedules and resources, predicts costs, reduces surprises, and boosts productivity and efficiency</a:t>
                      </a:r>
                    </a:p>
                    <a:p>
                      <a:pPr marL="2162175" lvl="1" indent="-171450">
                        <a:lnSpc>
                          <a:spcPts val="1500"/>
                        </a:lnSpc>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Critical Path Method (CPM): </a:t>
                      </a:r>
                      <a:r>
                        <a:rPr lang="en-US" sz="1200" b="0" dirty="0">
                          <a:solidFill>
                            <a:schemeClr val="tx1"/>
                          </a:solidFill>
                          <a:latin typeface="Times New Roman" panose="02020603050405020304" pitchFamily="18" charset="0"/>
                          <a:cs typeface="Times New Roman" panose="02020603050405020304" pitchFamily="18" charset="0"/>
                        </a:rPr>
                        <a:t>It</a:t>
                      </a:r>
                      <a:r>
                        <a:rPr lang="en-US" sz="1200" dirty="0">
                          <a:solidFill>
                            <a:schemeClr val="tx1"/>
                          </a:solidFill>
                          <a:latin typeface="Times New Roman" panose="02020603050405020304" pitchFamily="18" charset="0"/>
                          <a:cs typeface="Times New Roman" panose="02020603050405020304" pitchFamily="18" charset="0"/>
                        </a:rPr>
                        <a:t> algorithmically schedules tasks, emphasizing critical activities for timely project completion. The CPM provides a structured framework for managing complex projects and visualizing tasks and dependencies in a network diagram. The benefits include accurate duration estimates, critical task identification, flexible scheduling, and managing dependencies, resources, and risks effectively</a:t>
                      </a:r>
                    </a:p>
                    <a:p>
                      <a:pPr marL="2162175" lvl="1" indent="-171450">
                        <a:lnSpc>
                          <a:spcPts val="1500"/>
                        </a:lnSpc>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Gantt charts: </a:t>
                      </a:r>
                      <a:r>
                        <a:rPr lang="en-US" sz="1200" b="0" dirty="0">
                          <a:solidFill>
                            <a:schemeClr val="tx1"/>
                          </a:solidFill>
                          <a:latin typeface="Times New Roman" panose="02020603050405020304" pitchFamily="18" charset="0"/>
                          <a:cs typeface="Times New Roman" panose="02020603050405020304" pitchFamily="18" charset="0"/>
                        </a:rPr>
                        <a:t>It’s a v</a:t>
                      </a:r>
                      <a:r>
                        <a:rPr lang="en-US" sz="1200" dirty="0">
                          <a:solidFill>
                            <a:schemeClr val="tx1"/>
                          </a:solidFill>
                          <a:latin typeface="Times New Roman" panose="02020603050405020304" pitchFamily="18" charset="0"/>
                          <a:cs typeface="Times New Roman" panose="02020603050405020304" pitchFamily="18" charset="0"/>
                        </a:rPr>
                        <a:t>isual representation of project schedules that display task durations, dependencies, and progress tracking for timely adjustments. It complex plans, aiding in monitoring progress and task relationships. It also helps in identifying constraints and allows for quick adjustments. Gantt charts streamline scheduling and execution, ensuring projects stay on track and stakeholders are informed. For large projects, setting up Gantt charts may be more time consuming and intricate due to the abundance of tasks and details involved</a:t>
                      </a:r>
                    </a:p>
                    <a:p>
                      <a:pPr marL="2162175" lvl="1" indent="-171450">
                        <a:lnSpc>
                          <a:spcPts val="1500"/>
                        </a:lnSpc>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Agile methodology: </a:t>
                      </a:r>
                      <a:r>
                        <a:rPr lang="en-US" sz="1200" dirty="0">
                          <a:solidFill>
                            <a:schemeClr val="tx1"/>
                          </a:solidFill>
                          <a:latin typeface="Times New Roman" panose="02020603050405020304" pitchFamily="18" charset="0"/>
                          <a:cs typeface="Times New Roman" panose="02020603050405020304" pitchFamily="18" charset="0"/>
                        </a:rPr>
                        <a:t>Agile is a flexible, collaborative project management approach that emphasizes continuous improvement through iterative processes. It delivers work in small increments, avoiding "big bang" launches. Agile methods such as Scrum and Lean prioritize cross-functional collaboration, dividing projects into smaller phases. It is effective not only for software but also for various team projects</a:t>
                      </a:r>
                    </a:p>
                    <a:p>
                      <a:pPr marL="2162175" lvl="1" indent="-171450">
                        <a:lnSpc>
                          <a:spcPts val="1500"/>
                        </a:lnSpc>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Resource leveling</a:t>
                      </a:r>
                      <a:r>
                        <a:rPr lang="en-US" sz="1200" dirty="0">
                          <a:solidFill>
                            <a:schemeClr val="tx1"/>
                          </a:solidFill>
                          <a:latin typeface="Times New Roman" panose="02020603050405020304" pitchFamily="18" charset="0"/>
                          <a:cs typeface="Times New Roman" panose="02020603050405020304" pitchFamily="18" charset="0"/>
                        </a:rPr>
                        <a:t>: Adjusts schedules for efficient resource allocation, preventing overloads, and ensuring optimal resource utilization. Resource leveling in water projects ensures balanced workloads, maintaining high quality and realistic schedules. It improves focus, reduces burnout, and boosts productivity. Also, prevents overburdening and minimizes delays, optimizing resource usage and improving project management efficiency</a:t>
                      </a:r>
                    </a:p>
                    <a:p>
                      <a:pPr marL="1533525" lvl="0" indent="0">
                        <a:lnSpc>
                          <a:spcPts val="1500"/>
                        </a:lnSpc>
                        <a:buFont typeface="Arial" panose="020B0604020202020204" pitchFamily="34" charset="0"/>
                        <a:buNone/>
                        <a:defRPr/>
                      </a:pPr>
                      <a:r>
                        <a:rPr lang="en-US" sz="1200" i="1" dirty="0">
                          <a:solidFill>
                            <a:schemeClr val="tx1"/>
                          </a:solidFill>
                          <a:latin typeface="Times New Roman" panose="02020603050405020304" pitchFamily="18" charset="0"/>
                          <a:cs typeface="Times New Roman" panose="02020603050405020304" pitchFamily="18" charset="0"/>
                        </a:rPr>
                        <a:t>For instance, in September 2023, Shopify Ireland published an article explaining its utilization of Gantt charts as a strategic tool for web designers in the facilitation of project timeline planning and effective communication with clients.</a:t>
                      </a:r>
                    </a:p>
                    <a:p>
                      <a:pPr marL="1704975" lvl="0" indent="-171450">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Companies are also opting for recent technologies such as cloud technology to manage and schedule tasks </a:t>
                      </a:r>
                      <a:r>
                        <a:rPr lang="en-US" sz="1200" kern="1200" dirty="0">
                          <a:solidFill>
                            <a:schemeClr val="tx1"/>
                          </a:solidFill>
                          <a:latin typeface="Times New Roman" panose="02020603050405020304" pitchFamily="18" charset="0"/>
                          <a:ea typeface="+mn-ea"/>
                          <a:cs typeface="Times New Roman" panose="02020603050405020304" pitchFamily="18" charset="0"/>
                        </a:rPr>
                        <a:t>efficiently</a:t>
                      </a:r>
                      <a:r>
                        <a:rPr lang="en-US" sz="1200" i="0" dirty="0">
                          <a:solidFill>
                            <a:schemeClr val="tx1"/>
                          </a:solidFill>
                          <a:latin typeface="Times New Roman" panose="02020603050405020304" pitchFamily="18" charset="0"/>
                          <a:cs typeface="Times New Roman" panose="02020603050405020304" pitchFamily="18" charset="0"/>
                        </a:rPr>
                        <a:t>. </a:t>
                      </a:r>
                      <a:r>
                        <a:rPr lang="en-US" sz="1200" i="1" dirty="0">
                          <a:solidFill>
                            <a:schemeClr val="tx1"/>
                          </a:solidFill>
                          <a:latin typeface="Times New Roman" panose="02020603050405020304" pitchFamily="18" charset="0"/>
                          <a:cs typeface="Times New Roman" panose="02020603050405020304" pitchFamily="18" charset="0"/>
                        </a:rPr>
                        <a:t>For instance, in August 2020, South East Water launched "My Account,“ a digital service offering bill management, payment options, home relocation assistance, and water usage tracking. It uses Firestore for seamless feature updates. Cloud Functions facilitate versatile APIs, ensuring smooth operation across different environments. It employs Pub/Sub for reliable system communication</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2980529365"/>
                  </a:ext>
                </a:extLst>
              </a:tr>
            </a:tbl>
          </a:graphicData>
        </a:graphic>
      </p:graphicFrame>
      <p:pic>
        <p:nvPicPr>
          <p:cNvPr id="6" name="Picture 5" descr="Writing an appointment on a paper agenda">
            <a:extLst>
              <a:ext uri="{FF2B5EF4-FFF2-40B4-BE49-F238E27FC236}">
                <a16:creationId xmlns:a16="http://schemas.microsoft.com/office/drawing/2014/main" id="{D5261519-5DE6-271A-8597-649ACB629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62" y="3429000"/>
            <a:ext cx="1370845" cy="913674"/>
          </a:xfrm>
          <a:prstGeom prst="rect">
            <a:avLst/>
          </a:prstGeom>
        </p:spPr>
      </p:pic>
      <p:sp>
        <p:nvSpPr>
          <p:cNvPr id="5" name="Footer Placeholder 1">
            <a:extLst>
              <a:ext uri="{FF2B5EF4-FFF2-40B4-BE49-F238E27FC236}">
                <a16:creationId xmlns:a16="http://schemas.microsoft.com/office/drawing/2014/main" id="{06A10D88-9B60-DEA0-79EE-571E809A21A1}"/>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3084767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E779BF-B32F-B9C6-6209-8D169C1431F2}"/>
              </a:ext>
            </a:extLst>
          </p:cNvPr>
          <p:cNvSpPr>
            <a:spLocks noGrp="1"/>
          </p:cNvSpPr>
          <p:nvPr>
            <p:ph type="body" sz="quarter" idx="12"/>
          </p:nvPr>
        </p:nvSpPr>
        <p:spPr/>
        <p:txBody>
          <a:bodyPr>
            <a:noAutofit/>
          </a:bodyPr>
          <a:lstStyle/>
          <a:p>
            <a:pPr algn="just"/>
            <a:r>
              <a:rPr lang="en-US" dirty="0"/>
              <a:t>In the water industries in the UK and Ireland, specific tools for benchmarking project risk mitigation are not readily available. However, organizations are addressing this gap by using different resources and advanced technologies such as predictive analytics, ML, and NLP in their project management practices. This approach improves risk evaluation, reduces expenses, and makes project timelines more efficient. This shift is noticeable in industry collaborations and acquisitions such as Blattner Tech's acquisition of a project management solution focused on strengthening project risk management capabilities.</a:t>
            </a:r>
            <a:endParaRPr lang="en-IN" dirty="0"/>
          </a:p>
        </p:txBody>
      </p:sp>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t>Project Control Process Benchmarking (3/4)</a:t>
            </a:r>
            <a:endParaRPr lang="en-IN" dirty="0"/>
          </a:p>
        </p:txBody>
      </p:sp>
      <p:graphicFrame>
        <p:nvGraphicFramePr>
          <p:cNvPr id="5" name="Table 4">
            <a:extLst>
              <a:ext uri="{FF2B5EF4-FFF2-40B4-BE49-F238E27FC236}">
                <a16:creationId xmlns:a16="http://schemas.microsoft.com/office/drawing/2014/main" id="{45F8EB48-5D03-EF28-FA80-2AFE01FB04CF}"/>
              </a:ext>
            </a:extLst>
          </p:cNvPr>
          <p:cNvGraphicFramePr>
            <a:graphicFrameLocks noGrp="1"/>
          </p:cNvGraphicFramePr>
          <p:nvPr>
            <p:extLst>
              <p:ext uri="{D42A27DB-BD31-4B8C-83A1-F6EECF244321}">
                <p14:modId xmlns:p14="http://schemas.microsoft.com/office/powerpoint/2010/main" val="2870192182"/>
              </p:ext>
            </p:extLst>
          </p:nvPr>
        </p:nvGraphicFramePr>
        <p:xfrm>
          <a:off x="342711" y="1280160"/>
          <a:ext cx="11521440" cy="5128584"/>
        </p:xfrm>
        <a:graphic>
          <a:graphicData uri="http://schemas.openxmlformats.org/drawingml/2006/table">
            <a:tbl>
              <a:tblPr firstRow="1" bandRow="1">
                <a:tableStyleId>{5C22544A-7EE6-4342-B048-85BDC9FD1C3A}</a:tableStyleId>
              </a:tblPr>
              <a:tblGrid>
                <a:gridCol w="680009">
                  <a:extLst>
                    <a:ext uri="{9D8B030D-6E8A-4147-A177-3AD203B41FA5}">
                      <a16:colId xmlns:a16="http://schemas.microsoft.com/office/drawing/2014/main" val="3832793835"/>
                    </a:ext>
                  </a:extLst>
                </a:gridCol>
                <a:gridCol w="10841431">
                  <a:extLst>
                    <a:ext uri="{9D8B030D-6E8A-4147-A177-3AD203B41FA5}">
                      <a16:colId xmlns:a16="http://schemas.microsoft.com/office/drawing/2014/main" val="238533071"/>
                    </a:ext>
                  </a:extLst>
                </a:gridCol>
              </a:tblGrid>
              <a:tr h="49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mn-lt"/>
                          <a:ea typeface="+mn-ea"/>
                          <a:cs typeface="+mn-cs"/>
                        </a:rPr>
                        <a:t>03</a:t>
                      </a:r>
                      <a:endParaRPr kumimoji="0" lang="en-US" sz="14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Times New Roman" panose="02020603050405020304" pitchFamily="18" charset="0"/>
                          <a:cs typeface="Times New Roman" panose="02020603050405020304" pitchFamily="18" charset="0"/>
                        </a:rPr>
                        <a:t>Tools for benchmarking project risk mitigation strategies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661979569"/>
                  </a:ext>
                </a:extLst>
              </a:tr>
              <a:tr h="4638047">
                <a:tc gridSpan="2">
                  <a:txBody>
                    <a:bodyPr/>
                    <a:lstStyle/>
                    <a:p>
                      <a:pPr marL="1704975" lvl="0" indent="-171450" algn="just">
                        <a:lnSpc>
                          <a:spcPts val="1500"/>
                        </a:lnSpc>
                        <a:spcBef>
                          <a:spcPts val="300"/>
                        </a:spcBef>
                        <a:spcAft>
                          <a:spcPts val="300"/>
                        </a:spcAft>
                        <a:buFont typeface="Arial" panose="020B0604020202020204" pitchFamily="34" charset="0"/>
                        <a:buChar char="•"/>
                        <a:defRPr/>
                      </a:pPr>
                      <a:r>
                        <a:rPr lang="en-US" sz="1200" i="0" dirty="0">
                          <a:latin typeface="Times New Roman" panose="02020603050405020304" pitchFamily="18" charset="0"/>
                          <a:cs typeface="Times New Roman" panose="02020603050405020304" pitchFamily="18" charset="0"/>
                        </a:rPr>
                        <a:t>There are no specific </a:t>
                      </a:r>
                      <a:r>
                        <a:rPr lang="en-US" sz="1200" i="0" dirty="0">
                          <a:solidFill>
                            <a:schemeClr val="tx1"/>
                          </a:solidFill>
                          <a:latin typeface="Times New Roman" panose="02020603050405020304" pitchFamily="18" charset="0"/>
                          <a:cs typeface="Times New Roman" panose="02020603050405020304" pitchFamily="18" charset="0"/>
                        </a:rPr>
                        <a:t>project risk mitigation benchmarking tools that are tailored to the water industries in the UK and Ireland. However, the below-mentioned are some of the tools and resources that can be useful for risk management in the water industry:</a:t>
                      </a:r>
                    </a:p>
                    <a:p>
                      <a:pPr marL="2162175" lvl="1" indent="-171450" algn="just">
                        <a:lnSpc>
                          <a:spcPts val="1500"/>
                        </a:lnSpc>
                        <a:spcBef>
                          <a:spcPts val="300"/>
                        </a:spcBef>
                        <a:spcAft>
                          <a:spcPts val="300"/>
                        </a:spcAft>
                        <a:buFont typeface="Wingdings" panose="05000000000000000000" pitchFamily="2" charset="2"/>
                        <a:buChar char="q"/>
                        <a:defRPr/>
                      </a:pPr>
                      <a:r>
                        <a:rPr lang="en-US" sz="1200" b="1" i="0" dirty="0">
                          <a:solidFill>
                            <a:schemeClr val="tx1"/>
                          </a:solidFill>
                          <a:latin typeface="Times New Roman" panose="02020603050405020304" pitchFamily="18" charset="0"/>
                          <a:cs typeface="Times New Roman" panose="02020603050405020304" pitchFamily="18" charset="0"/>
                        </a:rPr>
                        <a:t>Water utility risk management benchmark: </a:t>
                      </a:r>
                      <a:r>
                        <a:rPr lang="en-US" sz="1200" b="0" i="0" dirty="0">
                          <a:solidFill>
                            <a:schemeClr val="tx1"/>
                          </a:solidFill>
                          <a:latin typeface="Times New Roman" panose="02020603050405020304" pitchFamily="18" charset="0"/>
                          <a:cs typeface="Times New Roman" panose="02020603050405020304" pitchFamily="18" charset="0"/>
                        </a:rPr>
                        <a:t>It is a methodology for assessing risk management practices in the international water utility sector, aiding utilities in identifying improvement areas. It improves risk practices in the water sector using a capability maturity model. It assesses 11 processes and eight attributes. This approach offers diverse techniques for informed decisions. To apply it effectively, key players should understand the model, assess their current level, identify areas for improvement, and implement changes while monitoring outcomes</a:t>
                      </a:r>
                    </a:p>
                    <a:p>
                      <a:pPr marL="2162175" lvl="1" indent="-171450" algn="just">
                        <a:lnSpc>
                          <a:spcPts val="1500"/>
                        </a:lnSpc>
                        <a:spcBef>
                          <a:spcPts val="300"/>
                        </a:spcBef>
                        <a:spcAft>
                          <a:spcPts val="300"/>
                        </a:spcAft>
                        <a:buFont typeface="Wingdings" panose="05000000000000000000" pitchFamily="2" charset="2"/>
                        <a:buChar char="q"/>
                        <a:defRPr/>
                      </a:pPr>
                      <a:r>
                        <a:rPr lang="en-US" sz="1200" b="1" i="0" dirty="0">
                          <a:solidFill>
                            <a:schemeClr val="tx1"/>
                          </a:solidFill>
                          <a:latin typeface="Times New Roman" panose="02020603050405020304" pitchFamily="18" charset="0"/>
                          <a:cs typeface="Times New Roman" panose="02020603050405020304" pitchFamily="18" charset="0"/>
                        </a:rPr>
                        <a:t>Water, Sanitation, and Hygiene (WASH) risk assessments: </a:t>
                      </a:r>
                      <a:r>
                        <a:rPr lang="en-US" sz="1200" b="0" i="0" dirty="0">
                          <a:solidFill>
                            <a:schemeClr val="tx1"/>
                          </a:solidFill>
                          <a:latin typeface="Times New Roman" panose="02020603050405020304" pitchFamily="18" charset="0"/>
                          <a:cs typeface="Times New Roman" panose="02020603050405020304" pitchFamily="18" charset="0"/>
                        </a:rPr>
                        <a:t>It is a screening tool for in-depth analysis of climate and disaster risks in sectors such as water, assisting utilities in mitigating climate change and disaster-related risks</a:t>
                      </a:r>
                    </a:p>
                    <a:p>
                      <a:pPr marL="2162175" lvl="1" indent="-171450" algn="just">
                        <a:lnSpc>
                          <a:spcPts val="1500"/>
                        </a:lnSpc>
                        <a:spcBef>
                          <a:spcPts val="300"/>
                        </a:spcBef>
                        <a:spcAft>
                          <a:spcPts val="300"/>
                        </a:spcAft>
                        <a:buFont typeface="Wingdings" panose="05000000000000000000" pitchFamily="2" charset="2"/>
                        <a:buChar char="q"/>
                        <a:defRPr/>
                      </a:pPr>
                      <a:r>
                        <a:rPr lang="en-US" sz="1200" b="1" i="0" dirty="0">
                          <a:solidFill>
                            <a:schemeClr val="tx1"/>
                          </a:solidFill>
                          <a:latin typeface="Times New Roman" panose="02020603050405020304" pitchFamily="18" charset="0"/>
                          <a:cs typeface="Times New Roman" panose="02020603050405020304" pitchFamily="18" charset="0"/>
                        </a:rPr>
                        <a:t>UKWIR water industry reports: </a:t>
                      </a:r>
                      <a:r>
                        <a:rPr lang="en-US" sz="1200" b="0" i="0" dirty="0">
                          <a:solidFill>
                            <a:schemeClr val="tx1"/>
                          </a:solidFill>
                          <a:latin typeface="Times New Roman" panose="02020603050405020304" pitchFamily="18" charset="0"/>
                          <a:cs typeface="Times New Roman" panose="02020603050405020304" pitchFamily="18" charset="0"/>
                        </a:rPr>
                        <a:t>They are research reports by UKWIR on the water industry in the UK and Ireland, including insights on risk management practices for performance benchmarking. These reports cover areas such as benchmarking methodology, international industry comparisons, and tools for asset risk management</a:t>
                      </a:r>
                    </a:p>
                    <a:p>
                      <a:pPr marL="2162175" lvl="1" indent="-171450" algn="just">
                        <a:lnSpc>
                          <a:spcPts val="1500"/>
                        </a:lnSpc>
                        <a:spcBef>
                          <a:spcPts val="300"/>
                        </a:spcBef>
                        <a:spcAft>
                          <a:spcPts val="300"/>
                        </a:spcAft>
                        <a:buFont typeface="Wingdings" panose="05000000000000000000" pitchFamily="2" charset="2"/>
                        <a:buChar char="q"/>
                        <a:defRPr/>
                      </a:pPr>
                      <a:r>
                        <a:rPr lang="en-US" sz="1200" b="1" i="0" dirty="0">
                          <a:solidFill>
                            <a:schemeClr val="tx1"/>
                          </a:solidFill>
                          <a:latin typeface="Times New Roman" panose="02020603050405020304" pitchFamily="18" charset="0"/>
                          <a:cs typeface="Times New Roman" panose="02020603050405020304" pitchFamily="18" charset="0"/>
                        </a:rPr>
                        <a:t>RPS Group expertise: </a:t>
                      </a:r>
                      <a:r>
                        <a:rPr lang="en-US" sz="1200" b="0" i="0" dirty="0">
                          <a:solidFill>
                            <a:schemeClr val="tx1"/>
                          </a:solidFill>
                          <a:latin typeface="Times New Roman" panose="02020603050405020304" pitchFamily="18" charset="0"/>
                          <a:cs typeface="Times New Roman" panose="02020603050405020304" pitchFamily="18" charset="0"/>
                        </a:rPr>
                        <a:t>RPS Group offers regulatory support and predictive analysis tools such as PondSIM to help water utilities develop cost-effective asset management strategies and assess flood risks in various environments. RPS Group specializes in data management and analytics, covering ocean measurements, weather models, vessel traffic, and 3D engineering data. These solutions empower water utilities to enhance their asset management and operational performance</a:t>
                      </a:r>
                    </a:p>
                    <a:p>
                      <a:pPr marL="1704975" lvl="0" indent="-171450" algn="just">
                        <a:lnSpc>
                          <a:spcPts val="1500"/>
                        </a:lnSpc>
                        <a:spcBef>
                          <a:spcPts val="300"/>
                        </a:spcBef>
                        <a:spcAft>
                          <a:spcPts val="300"/>
                        </a:spcAft>
                        <a:buFont typeface="Arial" panose="020B0604020202020204" pitchFamily="34" charset="0"/>
                        <a:buChar char="•"/>
                        <a:defRPr/>
                      </a:pPr>
                      <a:r>
                        <a:rPr lang="en-US" sz="1200" b="0" i="0" dirty="0">
                          <a:solidFill>
                            <a:schemeClr val="tx1"/>
                          </a:solidFill>
                          <a:latin typeface="Times New Roman" panose="02020603050405020304" pitchFamily="18" charset="0"/>
                          <a:cs typeface="Times New Roman" panose="02020603050405020304" pitchFamily="18" charset="0"/>
                        </a:rPr>
                        <a:t>The integration of predictive analytics with ML and NLP into project management allows for better forecasting and identification of potential issues, helping project managers make informed decisions and adjustments in real time. This leads to cost savings and improved project timelines</a:t>
                      </a:r>
                    </a:p>
                    <a:p>
                      <a:pPr marL="1704975" lvl="0" indent="-171450" algn="just">
                        <a:lnSpc>
                          <a:spcPts val="1500"/>
                        </a:lnSpc>
                        <a:spcBef>
                          <a:spcPts val="300"/>
                        </a:spcBef>
                        <a:spcAft>
                          <a:spcPts val="300"/>
                        </a:spcAft>
                        <a:buFont typeface="Arial" panose="020B0604020202020204" pitchFamily="34" charset="0"/>
                        <a:buChar char="•"/>
                        <a:defRPr/>
                      </a:pPr>
                      <a:r>
                        <a:rPr lang="en-US" sz="1200" b="0" i="0" dirty="0">
                          <a:solidFill>
                            <a:schemeClr val="tx1"/>
                          </a:solidFill>
                          <a:latin typeface="Times New Roman" panose="02020603050405020304" pitchFamily="18" charset="0"/>
                          <a:cs typeface="Times New Roman" panose="02020603050405020304" pitchFamily="18" charset="0"/>
                        </a:rPr>
                        <a:t>Organizations are forming alliances and acquiring companies that provide predictive analytics for project management. </a:t>
                      </a:r>
                      <a:r>
                        <a:rPr lang="en-US" sz="1200" b="0" i="1" dirty="0">
                          <a:solidFill>
                            <a:schemeClr val="tx1"/>
                          </a:solidFill>
                          <a:latin typeface="Times New Roman" panose="02020603050405020304" pitchFamily="18" charset="0"/>
                          <a:cs typeface="Times New Roman" panose="02020603050405020304" pitchFamily="18" charset="0"/>
                        </a:rPr>
                        <a:t>For instance, in May 2023, Blattner Tech, a global provider of predictive transformation services and tools in the data analytics, AI, and ML sectors, disclosed its acquisition of a project management solution aimed at enhancing companies</a:t>
                      </a:r>
                      <a:r>
                        <a:rPr lang="en-US" sz="1200" b="0" i="1" dirty="0">
                          <a:latin typeface="Times New Roman" panose="02020603050405020304" pitchFamily="18" charset="0"/>
                          <a:cs typeface="Times New Roman" panose="02020603050405020304" pitchFamily="18" charset="0"/>
                        </a:rPr>
                        <a:t>' project risk management capabilities</a:t>
                      </a: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2980529365"/>
                  </a:ext>
                </a:extLst>
              </a:tr>
            </a:tbl>
          </a:graphicData>
        </a:graphic>
      </p:graphicFrame>
      <p:pic>
        <p:nvPicPr>
          <p:cNvPr id="18" name="Picture 17" descr="A hand writing on a transparent board&#10;&#10;Description automatically generated">
            <a:extLst>
              <a:ext uri="{FF2B5EF4-FFF2-40B4-BE49-F238E27FC236}">
                <a16:creationId xmlns:a16="http://schemas.microsoft.com/office/drawing/2014/main" id="{38C7A52C-0176-1FA2-17E0-2FEE5663120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6344" y="3556428"/>
            <a:ext cx="1524000" cy="914400"/>
          </a:xfrm>
          <a:prstGeom prst="rect">
            <a:avLst/>
          </a:prstGeom>
        </p:spPr>
      </p:pic>
      <p:sp>
        <p:nvSpPr>
          <p:cNvPr id="6" name="Footer Placeholder 1">
            <a:extLst>
              <a:ext uri="{FF2B5EF4-FFF2-40B4-BE49-F238E27FC236}">
                <a16:creationId xmlns:a16="http://schemas.microsoft.com/office/drawing/2014/main" id="{D8E53E5E-AFFF-446C-C213-40967039C6DB}"/>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3975399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E779BF-B32F-B9C6-6209-8D169C1431F2}"/>
              </a:ext>
            </a:extLst>
          </p:cNvPr>
          <p:cNvSpPr>
            <a:spLocks noGrp="1"/>
          </p:cNvSpPr>
          <p:nvPr>
            <p:ph type="body" sz="quarter" idx="12"/>
          </p:nvPr>
        </p:nvSpPr>
        <p:spPr/>
        <p:txBody>
          <a:bodyPr/>
          <a:lstStyle/>
          <a:p>
            <a:pPr algn="just"/>
            <a:r>
              <a:rPr lang="en-US" dirty="0"/>
              <a:t>Companies are collaborating with AI providers to create smart solutions such as Moody's and Microsoft. In the water industry, AI helps watch water quality, save energy, prevent problems with machines, and protect against cyber attacks, making things safer and more efficient.</a:t>
            </a:r>
            <a:endParaRPr lang="en-IN" dirty="0"/>
          </a:p>
        </p:txBody>
      </p:sp>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t>Project Control Process Benchmarking (4/4)</a:t>
            </a:r>
            <a:endParaRPr lang="en-IN" dirty="0"/>
          </a:p>
        </p:txBody>
      </p:sp>
      <p:graphicFrame>
        <p:nvGraphicFramePr>
          <p:cNvPr id="5" name="Table 4">
            <a:extLst>
              <a:ext uri="{FF2B5EF4-FFF2-40B4-BE49-F238E27FC236}">
                <a16:creationId xmlns:a16="http://schemas.microsoft.com/office/drawing/2014/main" id="{8FB0064E-92E7-C790-8D02-91FE6202A786}"/>
              </a:ext>
            </a:extLst>
          </p:cNvPr>
          <p:cNvGraphicFramePr>
            <a:graphicFrameLocks noGrp="1"/>
          </p:cNvGraphicFramePr>
          <p:nvPr>
            <p:extLst>
              <p:ext uri="{D42A27DB-BD31-4B8C-83A1-F6EECF244321}">
                <p14:modId xmlns:p14="http://schemas.microsoft.com/office/powerpoint/2010/main" val="389473674"/>
              </p:ext>
            </p:extLst>
          </p:nvPr>
        </p:nvGraphicFramePr>
        <p:xfrm>
          <a:off x="375422" y="1225829"/>
          <a:ext cx="11521440" cy="3868685"/>
        </p:xfrm>
        <a:graphic>
          <a:graphicData uri="http://schemas.openxmlformats.org/drawingml/2006/table">
            <a:tbl>
              <a:tblPr firstRow="1" bandRow="1">
                <a:tableStyleId>{5C22544A-7EE6-4342-B048-85BDC9FD1C3A}</a:tableStyleId>
              </a:tblPr>
              <a:tblGrid>
                <a:gridCol w="670711">
                  <a:extLst>
                    <a:ext uri="{9D8B030D-6E8A-4147-A177-3AD203B41FA5}">
                      <a16:colId xmlns:a16="http://schemas.microsoft.com/office/drawing/2014/main" val="3832793835"/>
                    </a:ext>
                  </a:extLst>
                </a:gridCol>
                <a:gridCol w="10850729">
                  <a:extLst>
                    <a:ext uri="{9D8B030D-6E8A-4147-A177-3AD203B41FA5}">
                      <a16:colId xmlns:a16="http://schemas.microsoft.com/office/drawing/2014/main" val="1812469747"/>
                    </a:ext>
                  </a:extLst>
                </a:gridCol>
              </a:tblGrid>
              <a:tr h="468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mn-lt"/>
                          <a:ea typeface="+mn-ea"/>
                          <a:cs typeface="+mn-cs"/>
                        </a:rPr>
                        <a:t>04</a:t>
                      </a:r>
                      <a:endParaRPr kumimoji="0" lang="en-US" sz="2000" b="1"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lang="en-US" altLang="zh-CN" sz="1400" b="1" u="none" dirty="0">
                          <a:solidFill>
                            <a:schemeClr val="bg1"/>
                          </a:solidFill>
                          <a:latin typeface="Times New Roman" panose="02020603050405020304" pitchFamily="18" charset="0"/>
                          <a:cs typeface="Times New Roman" panose="02020603050405020304" pitchFamily="18" charset="0"/>
                        </a:rPr>
                        <a:t>Adoption of AI in benchmarking risk mitigation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661979569"/>
                  </a:ext>
                </a:extLst>
              </a:tr>
              <a:tr h="3400117">
                <a:tc gridSpan="2">
                  <a:txBody>
                    <a:bodyPr/>
                    <a:lstStyle/>
                    <a:p>
                      <a:pPr marL="1704975" lvl="0" indent="-171450">
                        <a:lnSpc>
                          <a:spcPts val="1500"/>
                        </a:lnSpc>
                        <a:spcBef>
                          <a:spcPts val="300"/>
                        </a:spcBef>
                        <a:spcAft>
                          <a:spcPts val="300"/>
                        </a:spcAft>
                        <a:buFont typeface="Arial" panose="020B0604020202020204" pitchFamily="34" charset="0"/>
                        <a:buChar char="•"/>
                        <a:defRPr/>
                      </a:pPr>
                      <a:r>
                        <a:rPr lang="en-US" sz="1200" dirty="0">
                          <a:latin typeface="Times New Roman" panose="02020603050405020304" pitchFamily="18" charset="0"/>
                          <a:cs typeface="Times New Roman" panose="02020603050405020304" pitchFamily="18" charset="0"/>
                        </a:rPr>
                        <a:t>The advent of AI and its widespread adoption across various processes and tools prompted risk management software providers to engage in collaborations with AI tool providers. These partnerships aim to augment their products and boost overall efficiency. </a:t>
                      </a:r>
                      <a:r>
                        <a:rPr lang="en-US" sz="1200" i="1" dirty="0">
                          <a:latin typeface="Times New Roman" panose="02020603050405020304" pitchFamily="18" charset="0"/>
                          <a:cs typeface="Times New Roman" panose="02020603050405020304" pitchFamily="18" charset="0"/>
                        </a:rPr>
                        <a:t>For instance, in June 2023, Moody's Corporation and Microsoft partnered to provide advanced data, analytics, research, and risk solutions to the financial </a:t>
                      </a:r>
                      <a:r>
                        <a:rPr lang="en-US" sz="1200" i="0" dirty="0">
                          <a:latin typeface="Times New Roman" panose="02020603050405020304" pitchFamily="18" charset="0"/>
                          <a:cs typeface="Times New Roman" panose="02020603050405020304" pitchFamily="18" charset="0"/>
                        </a:rPr>
                        <a:t>services </a:t>
                      </a:r>
                      <a:r>
                        <a:rPr lang="en-US" sz="1200" i="1" dirty="0">
                          <a:latin typeface="Times New Roman" panose="02020603050405020304" pitchFamily="18" charset="0"/>
                          <a:cs typeface="Times New Roman" panose="02020603050405020304" pitchFamily="18" charset="0"/>
                        </a:rPr>
                        <a:t>industry, using Microsoft's AI and Moody's proprietary data to improve corporate </a:t>
                      </a:r>
                      <a:r>
                        <a:rPr lang="en-US" sz="1200" i="1" dirty="0">
                          <a:solidFill>
                            <a:schemeClr val="tx1"/>
                          </a:solidFill>
                          <a:latin typeface="Times New Roman" panose="02020603050405020304" pitchFamily="18" charset="0"/>
                          <a:cs typeface="Times New Roman" panose="02020603050405020304" pitchFamily="18" charset="0"/>
                        </a:rPr>
                        <a:t>intelligence and risk assessment</a:t>
                      </a:r>
                    </a:p>
                    <a:p>
                      <a:pPr marL="1704975" lvl="0" indent="-171450">
                        <a:lnSpc>
                          <a:spcPts val="1500"/>
                        </a:lnSpc>
                        <a:spcBef>
                          <a:spcPts val="300"/>
                        </a:spcBef>
                        <a:spcAft>
                          <a:spcPts val="300"/>
                        </a:spcAft>
                        <a:buFont typeface="Arial" panose="020B0604020202020204" pitchFamily="34" charset="0"/>
                        <a:buChar char="•"/>
                        <a:defRPr/>
                      </a:pPr>
                      <a:r>
                        <a:rPr lang="en-US" sz="1200" dirty="0">
                          <a:solidFill>
                            <a:schemeClr val="tx1"/>
                          </a:solidFill>
                          <a:latin typeface="Times New Roman" panose="02020603050405020304" pitchFamily="18" charset="0"/>
                          <a:cs typeface="Times New Roman" panose="02020603050405020304" pitchFamily="18" charset="0"/>
                        </a:rPr>
                        <a:t>With the use of AI, organizations can enhance efficiency, effectiveness, and sustainability in various industries, including water, agriculture, oil and gas, and critical infrastructure. </a:t>
                      </a:r>
                      <a:r>
                        <a:rPr lang="en-US" sz="1200" i="1" dirty="0">
                          <a:solidFill>
                            <a:schemeClr val="tx1"/>
                          </a:solidFill>
                          <a:latin typeface="Times New Roman" panose="02020603050405020304" pitchFamily="18" charset="0"/>
                          <a:cs typeface="Times New Roman" panose="02020603050405020304" pitchFamily="18" charset="0"/>
                        </a:rPr>
                        <a:t>For instance, in November 2022, tech company, nPlan, partnered with the Transpennine Route Upgrade team, offering its AI forecasting and risk management services. This AI technology will boost project efficiency and effectiveness </a:t>
                      </a:r>
                    </a:p>
                    <a:p>
                      <a:pPr marL="1704975" lvl="0" indent="-171450">
                        <a:lnSpc>
                          <a:spcPts val="1500"/>
                        </a:lnSpc>
                        <a:spcBef>
                          <a:spcPts val="300"/>
                        </a:spcBef>
                        <a:spcAft>
                          <a:spcPts val="300"/>
                        </a:spcAft>
                        <a:buFont typeface="Arial" panose="020B0604020202020204" pitchFamily="34" charset="0"/>
                        <a:buChar char="•"/>
                        <a:defRPr/>
                      </a:pPr>
                      <a:r>
                        <a:rPr lang="en-US" sz="1200" dirty="0">
                          <a:solidFill>
                            <a:schemeClr val="tx1"/>
                          </a:solidFill>
                          <a:latin typeface="Times New Roman" panose="02020603050405020304" pitchFamily="18" charset="0"/>
                          <a:cs typeface="Times New Roman" panose="02020603050405020304" pitchFamily="18" charset="0"/>
                        </a:rPr>
                        <a:t>Similarly, such tools can be used by key players in the water industry to improve project control processes and manage risk. A few examples of the adoption of AI in benchmarking risk mitigation for the water industry are as follows:</a:t>
                      </a:r>
                    </a:p>
                    <a:p>
                      <a:pPr marL="2162175" lvl="1" indent="-171450">
                        <a:lnSpc>
                          <a:spcPts val="1500"/>
                        </a:lnSpc>
                        <a:spcBef>
                          <a:spcPts val="300"/>
                        </a:spcBef>
                        <a:spcAft>
                          <a:spcPts val="300"/>
                        </a:spcAft>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Real-time water quality monitoring: </a:t>
                      </a:r>
                      <a:r>
                        <a:rPr lang="en-US" sz="1200" b="0" dirty="0">
                          <a:solidFill>
                            <a:schemeClr val="tx1"/>
                          </a:solidFill>
                          <a:latin typeface="Times New Roman" panose="02020603050405020304" pitchFamily="18" charset="0"/>
                          <a:cs typeface="Times New Roman" panose="02020603050405020304" pitchFamily="18" charset="0"/>
                        </a:rPr>
                        <a:t>E</a:t>
                      </a:r>
                      <a:r>
                        <a:rPr lang="en-US" sz="1200" dirty="0">
                          <a:solidFill>
                            <a:schemeClr val="tx1"/>
                          </a:solidFill>
                          <a:latin typeface="Times New Roman" panose="02020603050405020304" pitchFamily="18" charset="0"/>
                          <a:cs typeface="Times New Roman" panose="02020603050405020304" pitchFamily="18" charset="0"/>
                        </a:rPr>
                        <a:t>nables real-time monitoring and risk detection for water quality, aiding utilities in mitigating quality-related issues</a:t>
                      </a:r>
                    </a:p>
                    <a:p>
                      <a:pPr marL="2162175" lvl="1" indent="-171450">
                        <a:lnSpc>
                          <a:spcPts val="1500"/>
                        </a:lnSpc>
                        <a:spcBef>
                          <a:spcPts val="300"/>
                        </a:spcBef>
                        <a:spcAft>
                          <a:spcPts val="300"/>
                        </a:spcAft>
                        <a:buFont typeface="Wingdings" panose="05000000000000000000" pitchFamily="2" charset="2"/>
                        <a:buChar char="q"/>
                        <a:defRPr/>
                      </a:pPr>
                      <a:r>
                        <a:rPr lang="en-US" sz="1200" b="1" dirty="0">
                          <a:solidFill>
                            <a:schemeClr val="tx1"/>
                          </a:solidFill>
                          <a:latin typeface="Times New Roman" panose="02020603050405020304" pitchFamily="18" charset="0"/>
                          <a:cs typeface="Times New Roman" panose="02020603050405020304" pitchFamily="18" charset="0"/>
                        </a:rPr>
                        <a:t>Energy efficiency:</a:t>
                      </a:r>
                      <a:r>
                        <a:rPr lang="en-US" sz="1200" dirty="0">
                          <a:solidFill>
                            <a:schemeClr val="tx1"/>
                          </a:solidFill>
                          <a:latin typeface="Times New Roman" panose="02020603050405020304" pitchFamily="18" charset="0"/>
                          <a:cs typeface="Times New Roman" panose="02020603050405020304" pitchFamily="18" charset="0"/>
                        </a:rPr>
                        <a:t> Optimizes energy usage in treatment plants, cutting costs and emissions </a:t>
                      </a:r>
                      <a:r>
                        <a:rPr lang="en-US" sz="1200" dirty="0">
                          <a:latin typeface="Times New Roman" panose="02020603050405020304" pitchFamily="18" charset="0"/>
                          <a:cs typeface="Times New Roman" panose="02020603050405020304" pitchFamily="18" charset="0"/>
                        </a:rPr>
                        <a:t>for more sustainable operations</a:t>
                      </a:r>
                    </a:p>
                    <a:p>
                      <a:pPr marL="2162175" lvl="1" indent="-171450">
                        <a:lnSpc>
                          <a:spcPts val="1500"/>
                        </a:lnSpc>
                        <a:spcBef>
                          <a:spcPts val="300"/>
                        </a:spcBef>
                        <a:spcAft>
                          <a:spcPts val="300"/>
                        </a:spcAft>
                        <a:buFont typeface="Wingdings" panose="05000000000000000000" pitchFamily="2" charset="2"/>
                        <a:buChar char="q"/>
                        <a:defRPr/>
                      </a:pPr>
                      <a:r>
                        <a:rPr lang="en-US" sz="1200" b="1" dirty="0">
                          <a:latin typeface="Times New Roman" panose="02020603050405020304" pitchFamily="18" charset="0"/>
                          <a:cs typeface="Times New Roman" panose="02020603050405020304" pitchFamily="18" charset="0"/>
                        </a:rPr>
                        <a:t>Predictive maintenance: </a:t>
                      </a:r>
                      <a:r>
                        <a:rPr lang="en-US" sz="1200" b="0" dirty="0">
                          <a:latin typeface="Times New Roman" panose="02020603050405020304" pitchFamily="18" charset="0"/>
                          <a:cs typeface="Times New Roman" panose="02020603050405020304" pitchFamily="18" charset="0"/>
                        </a:rPr>
                        <a:t>P</a:t>
                      </a:r>
                      <a:r>
                        <a:rPr lang="en-US" sz="1200" dirty="0">
                          <a:latin typeface="Times New Roman" panose="02020603050405020304" pitchFamily="18" charset="0"/>
                          <a:cs typeface="Times New Roman" panose="02020603050405020304" pitchFamily="18" charset="0"/>
                        </a:rPr>
                        <a:t>redicts equipment failures, reducing downtime and maintenance expenses for enhanced operational efficiency</a:t>
                      </a:r>
                    </a:p>
                    <a:p>
                      <a:pPr marL="2162175" lvl="1" indent="-171450">
                        <a:lnSpc>
                          <a:spcPts val="1500"/>
                        </a:lnSpc>
                        <a:spcBef>
                          <a:spcPts val="300"/>
                        </a:spcBef>
                        <a:spcAft>
                          <a:spcPts val="300"/>
                        </a:spcAft>
                        <a:buFont typeface="Wingdings" panose="05000000000000000000" pitchFamily="2" charset="2"/>
                        <a:buChar char="q"/>
                        <a:defRPr/>
                      </a:pPr>
                      <a:r>
                        <a:rPr lang="en-US" sz="1200" b="1" dirty="0">
                          <a:latin typeface="Times New Roman" panose="02020603050405020304" pitchFamily="18" charset="0"/>
                          <a:cs typeface="Times New Roman" panose="02020603050405020304" pitchFamily="18" charset="0"/>
                        </a:rPr>
                        <a:t>Cybersecurity: </a:t>
                      </a:r>
                      <a:r>
                        <a:rPr lang="en-US" sz="1200" b="0" dirty="0">
                          <a:latin typeface="Times New Roman" panose="02020603050405020304" pitchFamily="18" charset="0"/>
                          <a:cs typeface="Times New Roman" panose="02020603050405020304" pitchFamily="18" charset="0"/>
                        </a:rPr>
                        <a:t>D</a:t>
                      </a:r>
                      <a:r>
                        <a:rPr lang="en-US" sz="1200" dirty="0">
                          <a:latin typeface="Times New Roman" panose="02020603050405020304" pitchFamily="18" charset="0"/>
                          <a:cs typeface="Times New Roman" panose="02020603050405020304" pitchFamily="18" charset="0"/>
                        </a:rPr>
                        <a:t>etects and prevents cyber threats, safeguards critical infrastructure, and ensures operational safety</a:t>
                      </a:r>
                    </a:p>
                  </a:txBody>
                  <a:tcPr marT="41564" marB="41564"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2980529365"/>
                  </a:ext>
                </a:extLst>
              </a:tr>
            </a:tbl>
          </a:graphicData>
        </a:graphic>
      </p:graphicFrame>
      <p:pic>
        <p:nvPicPr>
          <p:cNvPr id="19" name="Picture 18" descr="A black background with a black square&#10;&#10;Description automatically generated with medium confidence">
            <a:extLst>
              <a:ext uri="{FF2B5EF4-FFF2-40B4-BE49-F238E27FC236}">
                <a16:creationId xmlns:a16="http://schemas.microsoft.com/office/drawing/2014/main" id="{8D42F6C3-8C8E-0B10-8C94-6112BB33384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19147" y="2702971"/>
            <a:ext cx="828675" cy="914400"/>
          </a:xfrm>
          <a:prstGeom prst="rect">
            <a:avLst/>
          </a:prstGeom>
        </p:spPr>
      </p:pic>
      <p:sp>
        <p:nvSpPr>
          <p:cNvPr id="6" name="Footer Placeholder 1">
            <a:extLst>
              <a:ext uri="{FF2B5EF4-FFF2-40B4-BE49-F238E27FC236}">
                <a16:creationId xmlns:a16="http://schemas.microsoft.com/office/drawing/2014/main" id="{9562A9DB-B41C-E69E-7B26-C55869560320}"/>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3574783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52CE3A-4311-046F-5B25-E286611535B1}"/>
              </a:ext>
            </a:extLst>
          </p:cNvPr>
          <p:cNvSpPr txBox="1"/>
          <p:nvPr/>
        </p:nvSpPr>
        <p:spPr>
          <a:xfrm>
            <a:off x="291630" y="5919231"/>
            <a:ext cx="3125338" cy="204311"/>
          </a:xfrm>
          <a:prstGeom prst="roundRect">
            <a:avLst/>
          </a:prstGeom>
          <a:solidFill>
            <a:schemeClr val="tx2">
              <a:lumMod val="40000"/>
              <a:lumOff val="60000"/>
            </a:schemeClr>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Calibri" panose="020F0502020204030204"/>
                <a:ea typeface="Lato Light" charset="0"/>
                <a:cs typeface="Lato Light" charset="0"/>
                <a:hlinkClick r:id="rId4"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
        <p:nvSpPr>
          <p:cNvPr id="2" name="Text Placeholder 1">
            <a:extLst>
              <a:ext uri="{FF2B5EF4-FFF2-40B4-BE49-F238E27FC236}">
                <a16:creationId xmlns:a16="http://schemas.microsoft.com/office/drawing/2014/main" id="{50CBFE3E-E5B8-DDBD-2CDF-689B5EF7743C}"/>
              </a:ext>
            </a:extLst>
          </p:cNvPr>
          <p:cNvSpPr>
            <a:spLocks noGrp="1"/>
          </p:cNvSpPr>
          <p:nvPr>
            <p:ph type="body" sz="quarter" idx="10"/>
          </p:nvPr>
        </p:nvSpPr>
        <p:spPr>
          <a:xfrm>
            <a:off x="242885" y="1071563"/>
            <a:ext cx="3100387" cy="865822"/>
          </a:xfrm>
        </p:spPr>
        <p:txBody>
          <a:bodyPr/>
          <a:lstStyle/>
          <a:p>
            <a:r>
              <a:rPr lang="en-US" dirty="0"/>
              <a:t>05</a:t>
            </a:r>
          </a:p>
        </p:txBody>
      </p:sp>
      <p:sp>
        <p:nvSpPr>
          <p:cNvPr id="3" name="Text Placeholder 2">
            <a:extLst>
              <a:ext uri="{FF2B5EF4-FFF2-40B4-BE49-F238E27FC236}">
                <a16:creationId xmlns:a16="http://schemas.microsoft.com/office/drawing/2014/main" id="{B46D588E-A94B-E070-2B2A-FEB0E46545C6}"/>
              </a:ext>
            </a:extLst>
          </p:cNvPr>
          <p:cNvSpPr>
            <a:spLocks noGrp="1"/>
          </p:cNvSpPr>
          <p:nvPr>
            <p:ph type="body" sz="quarter" idx="13"/>
          </p:nvPr>
        </p:nvSpPr>
        <p:spPr>
          <a:xfrm>
            <a:off x="224416" y="1973506"/>
            <a:ext cx="3100387" cy="865822"/>
          </a:xfrm>
        </p:spPr>
        <p:txBody>
          <a:bodyPr/>
          <a:lstStyle/>
          <a:p>
            <a:r>
              <a:rPr lang="en-US" dirty="0"/>
              <a:t>Appendix </a:t>
            </a:r>
          </a:p>
        </p:txBody>
      </p:sp>
      <p:sp>
        <p:nvSpPr>
          <p:cNvPr id="8" name="Text Placeholder 3">
            <a:extLst>
              <a:ext uri="{FF2B5EF4-FFF2-40B4-BE49-F238E27FC236}">
                <a16:creationId xmlns:a16="http://schemas.microsoft.com/office/drawing/2014/main" id="{8042AB71-0FED-F8E6-0B11-AD0989501AFF}"/>
              </a:ext>
            </a:extLst>
          </p:cNvPr>
          <p:cNvSpPr>
            <a:spLocks noGrp="1"/>
          </p:cNvSpPr>
          <p:nvPr>
            <p:ph type="body" sz="quarter" idx="14"/>
          </p:nvPr>
        </p:nvSpPr>
        <p:spPr>
          <a:xfrm>
            <a:off x="214314" y="3071813"/>
            <a:ext cx="3157537" cy="1073150"/>
          </a:xfrm>
        </p:spPr>
        <p:txBody>
          <a:bodyPr>
            <a:normAutofit lnSpcReduction="10000"/>
          </a:bodyPr>
          <a:lstStyle/>
          <a:p>
            <a:pPr>
              <a:spcBef>
                <a:spcPts val="200"/>
              </a:spcBef>
            </a:pPr>
            <a:r>
              <a:rPr lang="en-US" dirty="0"/>
              <a:t>Sections covered:</a:t>
            </a:r>
          </a:p>
          <a:p>
            <a:pPr marL="171450" indent="-171450">
              <a:spcBef>
                <a:spcPts val="200"/>
              </a:spcBef>
              <a:buFont typeface="Arial" panose="020B0604020202020204" pitchFamily="34" charset="0"/>
              <a:buChar char="•"/>
            </a:pPr>
            <a:r>
              <a:rPr lang="en-US" dirty="0"/>
              <a:t>Research Methodology</a:t>
            </a:r>
          </a:p>
          <a:p>
            <a:pPr marL="171450" indent="-171450">
              <a:spcBef>
                <a:spcPts val="200"/>
              </a:spcBef>
              <a:buFont typeface="Arial" panose="020B0604020202020204" pitchFamily="34" charset="0"/>
              <a:buChar char="•"/>
            </a:pPr>
            <a:r>
              <a:rPr lang="en-US" dirty="0"/>
              <a:t>Glossary</a:t>
            </a:r>
          </a:p>
          <a:p>
            <a:pPr marL="171450" indent="-171450">
              <a:spcBef>
                <a:spcPts val="200"/>
              </a:spcBef>
              <a:buFont typeface="Arial" panose="020B0604020202020204" pitchFamily="34" charset="0"/>
              <a:buChar char="•"/>
            </a:pPr>
            <a:r>
              <a:rPr lang="en-US" dirty="0"/>
              <a:t>References</a:t>
            </a:r>
          </a:p>
          <a:p>
            <a:pPr marL="171450" indent="-171450">
              <a:spcBef>
                <a:spcPts val="200"/>
              </a:spcBef>
              <a:buFont typeface="Arial" panose="020B0604020202020204" pitchFamily="34" charset="0"/>
              <a:buChar char="•"/>
            </a:pPr>
            <a:r>
              <a:rPr lang="en-US" dirty="0"/>
              <a:t>About Us</a:t>
            </a:r>
          </a:p>
        </p:txBody>
      </p:sp>
    </p:spTree>
    <p:extLst>
      <p:ext uri="{BB962C8B-B14F-4D97-AF65-F5344CB8AC3E}">
        <p14:creationId xmlns:p14="http://schemas.microsoft.com/office/powerpoint/2010/main" val="385900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58A17F-A283-0B3D-0068-0A2E7FD7D95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Research Methodology</a:t>
            </a:r>
            <a:endParaRPr lang="en-IN" dirty="0"/>
          </a:p>
        </p:txBody>
      </p:sp>
      <p:graphicFrame>
        <p:nvGraphicFramePr>
          <p:cNvPr id="4" name="Diagram 3">
            <a:extLst>
              <a:ext uri="{FF2B5EF4-FFF2-40B4-BE49-F238E27FC236}">
                <a16:creationId xmlns:a16="http://schemas.microsoft.com/office/drawing/2014/main" id="{B0B44D82-F982-758F-984C-AF1B998211B2}"/>
              </a:ext>
            </a:extLst>
          </p:cNvPr>
          <p:cNvGraphicFramePr/>
          <p:nvPr>
            <p:extLst>
              <p:ext uri="{D42A27DB-BD31-4B8C-83A1-F6EECF244321}">
                <p14:modId xmlns:p14="http://schemas.microsoft.com/office/powerpoint/2010/main" val="1154261841"/>
              </p:ext>
            </p:extLst>
          </p:nvPr>
        </p:nvGraphicFramePr>
        <p:xfrm>
          <a:off x="264544" y="709445"/>
          <a:ext cx="11662913" cy="5276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73A59246-5BA8-30E6-8870-5706E9955F57}"/>
              </a:ext>
            </a:extLst>
          </p:cNvPr>
          <p:cNvSpPr/>
          <p:nvPr/>
        </p:nvSpPr>
        <p:spPr>
          <a:xfrm>
            <a:off x="4455799" y="5986422"/>
            <a:ext cx="3308193" cy="358816"/>
          </a:xfrm>
          <a:prstGeom prst="rect">
            <a:avLst/>
          </a:prstGeom>
          <a:solidFill>
            <a:schemeClr val="tx2">
              <a:lumMod val="40000"/>
              <a:lumOff val="60000"/>
            </a:schemeClr>
          </a:solidFill>
          <a:ln>
            <a:solidFill>
              <a:schemeClr val="bg1">
                <a:lumMod val="85000"/>
              </a:schemeClr>
            </a:solidFill>
          </a:ln>
        </p:spPr>
        <p:txBody>
          <a:bodyPr wrap="square" anchor="ctr">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lang="en-US" sz="1400" b="1"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7" action="ppaction://hlinksldjump">
                  <a:extLst>
                    <a:ext uri="{A12FA001-AC4F-418D-AE19-62706E023703}">
                      <ahyp:hlinkClr xmlns:ahyp="http://schemas.microsoft.com/office/drawing/2018/hyperlinkcolor" val="tx"/>
                    </a:ext>
                  </a:extLst>
                </a:hlinkClick>
              </a:rPr>
              <a:t>Back to Research Objectives</a:t>
            </a:r>
            <a:endParaRPr kumimoji="0" lang="en-US" sz="14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093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50F30A-1C06-3513-1494-6C0C105402A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Table of Contents</a:t>
            </a:r>
            <a:endParaRPr lang="en-IN"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040F5258-98B1-A9F9-44D0-9152B79AAE20}"/>
              </a:ext>
            </a:extLst>
          </p:cNvPr>
          <p:cNvGraphicFramePr>
            <a:graphicFrameLocks noGrp="1"/>
          </p:cNvGraphicFramePr>
          <p:nvPr>
            <p:extLst>
              <p:ext uri="{D42A27DB-BD31-4B8C-83A1-F6EECF244321}">
                <p14:modId xmlns:p14="http://schemas.microsoft.com/office/powerpoint/2010/main" val="4083713174"/>
              </p:ext>
            </p:extLst>
          </p:nvPr>
        </p:nvGraphicFramePr>
        <p:xfrm>
          <a:off x="215466" y="587522"/>
          <a:ext cx="5705906" cy="4468056"/>
        </p:xfrm>
        <a:graphic>
          <a:graphicData uri="http://schemas.openxmlformats.org/drawingml/2006/table">
            <a:tbl>
              <a:tblPr firstRow="1" bandRow="1">
                <a:tableStyleId>{5FD0F851-EC5A-4D38-B0AD-8093EC10F338}</a:tableStyleId>
              </a:tblPr>
              <a:tblGrid>
                <a:gridCol w="684000">
                  <a:extLst>
                    <a:ext uri="{9D8B030D-6E8A-4147-A177-3AD203B41FA5}">
                      <a16:colId xmlns:a16="http://schemas.microsoft.com/office/drawing/2014/main" val="20000"/>
                    </a:ext>
                  </a:extLst>
                </a:gridCol>
                <a:gridCol w="3993891">
                  <a:extLst>
                    <a:ext uri="{9D8B030D-6E8A-4147-A177-3AD203B41FA5}">
                      <a16:colId xmlns:a16="http://schemas.microsoft.com/office/drawing/2014/main" val="20001"/>
                    </a:ext>
                  </a:extLst>
                </a:gridCol>
                <a:gridCol w="1028015">
                  <a:extLst>
                    <a:ext uri="{9D8B030D-6E8A-4147-A177-3AD203B41FA5}">
                      <a16:colId xmlns:a16="http://schemas.microsoft.com/office/drawing/2014/main" val="20002"/>
                    </a:ext>
                  </a:extLst>
                </a:gridCol>
              </a:tblGrid>
              <a:tr h="509501">
                <a:tc>
                  <a:txBody>
                    <a:bodyPr/>
                    <a:lstStyle/>
                    <a:p>
                      <a:pPr marL="568325" indent="-568325" algn="ctr"/>
                      <a:r>
                        <a:rPr lang="en-CA" sz="1400" b="1" dirty="0">
                          <a:solidFill>
                            <a:schemeClr val="tx2">
                              <a:lumMod val="75000"/>
                            </a:schemeClr>
                          </a:solidFill>
                          <a:latin typeface="Times New Roman" panose="02020603050405020304" pitchFamily="18" charset="0"/>
                          <a:ea typeface="Lato" charset="0"/>
                          <a:cs typeface="Times New Roman" panose="02020603050405020304" pitchFamily="18" charset="0"/>
                        </a:rPr>
                        <a:t>Part 1</a:t>
                      </a: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CA" sz="1200" b="1" kern="1200" dirty="0">
                          <a:solidFill>
                            <a:schemeClr val="tx1"/>
                          </a:solidFill>
                          <a:latin typeface="Times New Roman" panose="02020603050405020304" pitchFamily="18" charset="0"/>
                          <a:ea typeface="Lato" charset="0"/>
                          <a:cs typeface="Times New Roman" panose="02020603050405020304" pitchFamily="18" charset="0"/>
                        </a:rPr>
                        <a:t>Research Overview</a:t>
                      </a:r>
                      <a:endParaRPr lang="en-CA" sz="1200" b="1" kern="1200" baseline="0" dirty="0">
                        <a:solidFill>
                          <a:schemeClr val="tx1"/>
                        </a:solidFill>
                        <a:latin typeface="Times New Roman" panose="02020603050405020304" pitchFamily="18" charset="0"/>
                        <a:ea typeface="Lato" charset="0"/>
                        <a:cs typeface="Times New Roman" panose="02020603050405020304" pitchFamily="18" charset="0"/>
                      </a:endParaRP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b="0" kern="1200" baseline="0" dirty="0">
                          <a:solidFill>
                            <a:schemeClr val="tx1"/>
                          </a:solidFill>
                          <a:latin typeface="Times New Roman" panose="02020603050405020304" pitchFamily="18" charset="0"/>
                          <a:ea typeface="Lato" charset="0"/>
                          <a:cs typeface="Times New Roman" panose="02020603050405020304" pitchFamily="18" charset="0"/>
                        </a:rPr>
                        <a:t>Research Objectives</a:t>
                      </a:r>
                    </a:p>
                  </a:txBody>
                  <a:tcPr marL="0" marT="360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noProof="0" dirty="0">
                          <a:solidFill>
                            <a:schemeClr val="tx2">
                              <a:lumMod val="75000"/>
                            </a:schemeClr>
                          </a:solidFill>
                          <a:latin typeface="Times New Roman" panose="02020603050405020304" pitchFamily="18" charset="0"/>
                          <a:ea typeface="Lato"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3</a:t>
                      </a:r>
                      <a:endParaRPr lang="en-CA" sz="1400" b="1" u="sng" kern="1200" noProof="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39695">
                <a:tc>
                  <a:txBody>
                    <a:bodyPr/>
                    <a:lstStyle/>
                    <a:p>
                      <a:pPr marL="568325" indent="-568325" algn="ctr" defTabSz="914400" rtl="0" eaLnBrk="1" latinLnBrk="0" hangingPunct="1"/>
                      <a:r>
                        <a:rPr lang="en-US"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rPr>
                        <a:t>Part 2</a:t>
                      </a: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IN" sz="1200" b="1" kern="1200" dirty="0">
                          <a:solidFill>
                            <a:schemeClr val="tx1"/>
                          </a:solidFill>
                          <a:latin typeface="Times New Roman" panose="02020603050405020304" pitchFamily="18" charset="0"/>
                          <a:ea typeface="Lato" charset="0"/>
                          <a:cs typeface="Times New Roman" panose="02020603050405020304" pitchFamily="18" charset="0"/>
                        </a:rPr>
                        <a:t>Category Overview</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CA" sz="1200" b="0" kern="1200" baseline="0" dirty="0">
                          <a:solidFill>
                            <a:schemeClr val="tx1"/>
                          </a:solidFill>
                          <a:latin typeface="Times New Roman" panose="02020603050405020304" pitchFamily="18" charset="0"/>
                          <a:ea typeface="Lato" charset="0"/>
                          <a:cs typeface="Times New Roman" panose="02020603050405020304" pitchFamily="18" charset="0"/>
                        </a:rPr>
                        <a:t>Category Definition</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CA" sz="1200" b="0" kern="1200" baseline="0" dirty="0">
                          <a:solidFill>
                            <a:schemeClr val="tx1"/>
                          </a:solidFill>
                          <a:latin typeface="Times New Roman" panose="02020603050405020304" pitchFamily="18" charset="0"/>
                          <a:ea typeface="Lato" charset="0"/>
                          <a:cs typeface="Times New Roman" panose="02020603050405020304" pitchFamily="18" charset="0"/>
                        </a:rPr>
                        <a:t>Regulatory Compliance and Standards for Project Control</a:t>
                      </a:r>
                      <a:endParaRPr lang="en-CA" sz="1200" b="0" kern="1200" baseline="0" dirty="0">
                        <a:solidFill>
                          <a:schemeClr val="bg1">
                            <a:lumMod val="65000"/>
                          </a:schemeClr>
                        </a:solidFill>
                        <a:latin typeface="Times New Roman" panose="02020603050405020304" pitchFamily="18" charset="0"/>
                        <a:ea typeface="Lato" charset="0"/>
                        <a:cs typeface="Times New Roman" panose="02020603050405020304" pitchFamily="18" charset="0"/>
                      </a:endParaRP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GB" sz="1200" b="0" kern="1200" baseline="0" dirty="0">
                          <a:solidFill>
                            <a:schemeClr val="tx1"/>
                          </a:solidFill>
                          <a:latin typeface="Times New Roman" panose="02020603050405020304" pitchFamily="18" charset="0"/>
                          <a:ea typeface="Lato" charset="0"/>
                          <a:cs typeface="Times New Roman" panose="02020603050405020304" pitchFamily="18" charset="0"/>
                        </a:rPr>
                        <a:t>Project Control Process Tools and Technologies</a:t>
                      </a:r>
                      <a:endParaRPr lang="en-CA" sz="1200" b="0" kern="1200" baseline="0" dirty="0">
                        <a:solidFill>
                          <a:schemeClr val="tx1"/>
                        </a:solidFill>
                        <a:latin typeface="Times New Roman" panose="02020603050405020304" pitchFamily="18" charset="0"/>
                        <a:ea typeface="Lato" charset="0"/>
                        <a:cs typeface="Times New Roman" panose="02020603050405020304" pitchFamily="18" charset="0"/>
                      </a:endParaRP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noProof="0" dirty="0">
                          <a:solidFill>
                            <a:schemeClr val="tx2">
                              <a:lumMod val="75000"/>
                            </a:schemeClr>
                          </a:solidFill>
                          <a:latin typeface="Times New Roman" panose="02020603050405020304" pitchFamily="18" charset="0"/>
                          <a:ea typeface="Lato"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5</a:t>
                      </a:r>
                      <a:endParaRPr lang="en-CA" sz="1400" b="1" u="sng" kern="1200" noProof="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142837"/>
                  </a:ext>
                </a:extLst>
              </a:tr>
              <a:tr h="839469">
                <a:tc>
                  <a:txBody>
                    <a:bodyPr/>
                    <a:lstStyle/>
                    <a:p>
                      <a:pPr marL="568325" marR="0" lvl="0" indent="-568325" algn="ctr" defTabSz="914400" rtl="0" eaLnBrk="1" fontAlgn="auto" latinLnBrk="0" hangingPunct="1">
                        <a:lnSpc>
                          <a:spcPct val="100000"/>
                        </a:lnSpc>
                        <a:spcBef>
                          <a:spcPts val="0"/>
                        </a:spcBef>
                        <a:spcAft>
                          <a:spcPts val="0"/>
                        </a:spcAft>
                        <a:buClrTx/>
                        <a:buSzTx/>
                        <a:buFontTx/>
                        <a:buNone/>
                        <a:tabLst/>
                        <a:defRPr/>
                      </a:pPr>
                      <a:r>
                        <a:rPr lang="en-CA"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rPr>
                        <a:t>Part 3</a:t>
                      </a:r>
                      <a:endParaRPr lang="en-US"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IN" sz="1200" b="1" kern="1200" dirty="0">
                          <a:solidFill>
                            <a:schemeClr val="tx1"/>
                          </a:solidFill>
                          <a:latin typeface="Times New Roman" panose="02020603050405020304" pitchFamily="18" charset="0"/>
                          <a:ea typeface="Lato" charset="0"/>
                          <a:cs typeface="Times New Roman" panose="02020603050405020304" pitchFamily="18" charset="0"/>
                        </a:rPr>
                        <a:t>Project Control Frameworks </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b="0" kern="1200" baseline="0" dirty="0">
                          <a:solidFill>
                            <a:schemeClr val="tx1"/>
                          </a:solidFill>
                          <a:latin typeface="Times New Roman" panose="02020603050405020304" pitchFamily="18" charset="0"/>
                          <a:ea typeface="Lato" charset="0"/>
                          <a:cs typeface="Times New Roman" panose="02020603050405020304" pitchFamily="18" charset="0"/>
                        </a:rPr>
                        <a:t>Overview of Popular Project Control Frameworks</a:t>
                      </a: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hlinkClick r:id="rId4" action="ppaction://hlinksldjump">
                            <a:extLst>
                              <a:ext uri="{A12FA001-AC4F-418D-AE19-62706E023703}">
                                <ahyp:hlinkClr xmlns:ahyp="http://schemas.microsoft.com/office/drawing/2018/hyperlinkcolor" val="tx"/>
                              </a:ext>
                            </a:extLst>
                          </a:hlinkClick>
                        </a:rPr>
                        <a:t>11</a:t>
                      </a:r>
                      <a:endPar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9242">
                <a:tc>
                  <a:txBody>
                    <a:bodyPr/>
                    <a:lstStyle/>
                    <a:p>
                      <a:pPr marL="568325" marR="0" lvl="0" indent="-568325" algn="ctr" defTabSz="914400" rtl="0" eaLnBrk="1" fontAlgn="auto" latinLnBrk="0" hangingPunct="1">
                        <a:lnSpc>
                          <a:spcPct val="100000"/>
                        </a:lnSpc>
                        <a:spcBef>
                          <a:spcPts val="0"/>
                        </a:spcBef>
                        <a:spcAft>
                          <a:spcPts val="0"/>
                        </a:spcAft>
                        <a:buClrTx/>
                        <a:buSzTx/>
                        <a:buFontTx/>
                        <a:buNone/>
                        <a:tabLst/>
                        <a:defRPr/>
                      </a:pPr>
                      <a:r>
                        <a:rPr lang="en-CA"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rPr>
                        <a:t>Part 4</a:t>
                      </a:r>
                      <a:endParaRPr lang="en-US"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US" sz="1200" b="1" kern="1200" noProof="0" dirty="0">
                          <a:solidFill>
                            <a:schemeClr val="tx1"/>
                          </a:solidFill>
                          <a:latin typeface="Times New Roman" panose="02020603050405020304" pitchFamily="18" charset="0"/>
                          <a:ea typeface="Lato" charset="0"/>
                          <a:cs typeface="Times New Roman" panose="02020603050405020304" pitchFamily="18" charset="0"/>
                        </a:rPr>
                        <a:t>Process Benchmarking </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b="0" kern="1200" baseline="0" noProof="0" dirty="0">
                          <a:solidFill>
                            <a:schemeClr val="tx1"/>
                          </a:solidFill>
                          <a:latin typeface="Times New Roman" panose="02020603050405020304" pitchFamily="18" charset="0"/>
                          <a:ea typeface="Lato" charset="0"/>
                          <a:cs typeface="Times New Roman" panose="02020603050405020304" pitchFamily="18" charset="0"/>
                        </a:rPr>
                        <a:t>Project Control Process Benchmarking </a:t>
                      </a: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hlinkClick r:id="rId5" action="ppaction://hlinksldjump">
                            <a:extLst>
                              <a:ext uri="{A12FA001-AC4F-418D-AE19-62706E023703}">
                                <ahyp:hlinkClr xmlns:ahyp="http://schemas.microsoft.com/office/drawing/2018/hyperlinkcolor" val="tx"/>
                              </a:ext>
                            </a:extLst>
                          </a:hlinkClick>
                        </a:rPr>
                        <a:t>13</a:t>
                      </a:r>
                      <a:endPar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40149">
                <a:tc>
                  <a:txBody>
                    <a:bodyPr/>
                    <a:lstStyle/>
                    <a:p>
                      <a:pPr marL="568325" marR="0" lvl="0" indent="-568325"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2">
                              <a:lumMod val="75000"/>
                            </a:schemeClr>
                          </a:solidFill>
                          <a:latin typeface="Times New Roman" panose="02020603050405020304" pitchFamily="18" charset="0"/>
                          <a:ea typeface="Lato" charset="0"/>
                          <a:cs typeface="Times New Roman" panose="02020603050405020304" pitchFamily="18" charset="0"/>
                        </a:rPr>
                        <a:t>Part 5</a:t>
                      </a: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US" sz="1200" b="1" kern="1200" noProof="0" dirty="0">
                          <a:solidFill>
                            <a:schemeClr val="tx1"/>
                          </a:solidFill>
                          <a:latin typeface="Times New Roman" panose="02020603050405020304" pitchFamily="18" charset="0"/>
                          <a:ea typeface="+mn-ea"/>
                          <a:cs typeface="Times New Roman" panose="02020603050405020304" pitchFamily="18" charset="0"/>
                        </a:rPr>
                        <a:t>Appendix </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dirty="0">
                          <a:solidFill>
                            <a:schemeClr val="tx1"/>
                          </a:solidFill>
                          <a:latin typeface="Times New Roman" panose="02020603050405020304" pitchFamily="18" charset="0"/>
                          <a:ea typeface="+mn-ea"/>
                          <a:cs typeface="Times New Roman" panose="02020603050405020304" pitchFamily="18" charset="0"/>
                        </a:rPr>
                        <a:t>Research Methodology</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dirty="0">
                          <a:solidFill>
                            <a:schemeClr val="tx1"/>
                          </a:solidFill>
                          <a:latin typeface="Times New Roman" panose="02020603050405020304" pitchFamily="18" charset="0"/>
                          <a:ea typeface="+mn-ea"/>
                          <a:cs typeface="Times New Roman" panose="02020603050405020304" pitchFamily="18" charset="0"/>
                        </a:rPr>
                        <a:t>Glossary</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a:solidFill>
                            <a:schemeClr val="tx1"/>
                          </a:solidFill>
                          <a:latin typeface="Times New Roman" panose="02020603050405020304" pitchFamily="18" charset="0"/>
                          <a:ea typeface="+mn-ea"/>
                          <a:cs typeface="Times New Roman" panose="02020603050405020304" pitchFamily="18" charset="0"/>
                        </a:rPr>
                        <a:t>References</a:t>
                      </a:r>
                      <a:endParaRPr lang="en-IN" sz="1200" b="0" kern="1200" baseline="0" noProof="0" dirty="0">
                        <a:solidFill>
                          <a:schemeClr val="tx1"/>
                        </a:solidFill>
                        <a:latin typeface="Times New Roman" panose="02020603050405020304" pitchFamily="18" charset="0"/>
                        <a:ea typeface="+mn-ea"/>
                        <a:cs typeface="Times New Roman" panose="02020603050405020304" pitchFamily="18" charset="0"/>
                      </a:endParaRP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hlinkClick r:id="rId6" action="ppaction://hlinksldjump">
                            <a:extLst>
                              <a:ext uri="{A12FA001-AC4F-418D-AE19-62706E023703}">
                                <ahyp:hlinkClr xmlns:ahyp="http://schemas.microsoft.com/office/drawing/2018/hyperlinkcolor" val="tx"/>
                              </a:ext>
                            </a:extLst>
                          </a:hlinkClick>
                        </a:rPr>
                        <a:t>18</a:t>
                      </a:r>
                      <a:endParaRPr lang="en-CA" sz="1400" b="1" u="sng" kern="1200" dirty="0">
                        <a:solidFill>
                          <a:schemeClr val="tx2">
                            <a:lumMod val="75000"/>
                          </a:schemeClr>
                        </a:solidFill>
                        <a:latin typeface="Times New Roman" panose="02020603050405020304" pitchFamily="18" charset="0"/>
                        <a:ea typeface="Lato" charset="0"/>
                        <a:cs typeface="Times New Roman" panose="02020603050405020304" pitchFamily="18"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7613950"/>
                  </a:ext>
                </a:extLst>
              </a:tr>
            </a:tbl>
          </a:graphicData>
        </a:graphic>
      </p:graphicFrame>
    </p:spTree>
    <p:extLst>
      <p:ext uri="{BB962C8B-B14F-4D97-AF65-F5344CB8AC3E}">
        <p14:creationId xmlns:p14="http://schemas.microsoft.com/office/powerpoint/2010/main" val="4165431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58A17F-A283-0B3D-0068-0A2E7FD7D951}"/>
              </a:ext>
            </a:extLst>
          </p:cNvPr>
          <p:cNvSpPr>
            <a:spLocks noGrp="1"/>
          </p:cNvSpPr>
          <p:nvPr>
            <p:ph type="ftr" sz="quarter" idx="11"/>
          </p:nvPr>
        </p:nvSpPr>
        <p:spPr/>
        <p:txBody>
          <a:bodyPr/>
          <a:lstStyle/>
          <a:p>
            <a:r>
              <a:rPr lang="en-US" dirty="0"/>
              <a:t> </a:t>
            </a:r>
          </a:p>
        </p:txBody>
      </p:sp>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Glossary</a:t>
            </a:r>
            <a:endParaRPr lang="en-IN" dirty="0"/>
          </a:p>
        </p:txBody>
      </p:sp>
      <p:graphicFrame>
        <p:nvGraphicFramePr>
          <p:cNvPr id="4" name="Table 3">
            <a:extLst>
              <a:ext uri="{FF2B5EF4-FFF2-40B4-BE49-F238E27FC236}">
                <a16:creationId xmlns:a16="http://schemas.microsoft.com/office/drawing/2014/main" id="{6529B1CF-1A88-7868-C940-60A4BFD51FB0}"/>
              </a:ext>
            </a:extLst>
          </p:cNvPr>
          <p:cNvGraphicFramePr>
            <a:graphicFrameLocks noGrp="1"/>
          </p:cNvGraphicFramePr>
          <p:nvPr>
            <p:extLst>
              <p:ext uri="{D42A27DB-BD31-4B8C-83A1-F6EECF244321}">
                <p14:modId xmlns:p14="http://schemas.microsoft.com/office/powerpoint/2010/main" val="3990086373"/>
              </p:ext>
            </p:extLst>
          </p:nvPr>
        </p:nvGraphicFramePr>
        <p:xfrm>
          <a:off x="347490" y="548640"/>
          <a:ext cx="5530032" cy="5876531"/>
        </p:xfrm>
        <a:graphic>
          <a:graphicData uri="http://schemas.openxmlformats.org/drawingml/2006/table">
            <a:tbl>
              <a:tblPr firstRow="1" bandRow="1">
                <a:tableStyleId>{5A111915-BE36-4E01-A7E5-04B1672EAD32}</a:tableStyleId>
              </a:tblPr>
              <a:tblGrid>
                <a:gridCol w="1828800">
                  <a:extLst>
                    <a:ext uri="{9D8B030D-6E8A-4147-A177-3AD203B41FA5}">
                      <a16:colId xmlns:a16="http://schemas.microsoft.com/office/drawing/2014/main" val="20000"/>
                    </a:ext>
                  </a:extLst>
                </a:gridCol>
                <a:gridCol w="3701232">
                  <a:extLst>
                    <a:ext uri="{9D8B030D-6E8A-4147-A177-3AD203B41FA5}">
                      <a16:colId xmlns:a16="http://schemas.microsoft.com/office/drawing/2014/main" val="4190172206"/>
                    </a:ext>
                  </a:extLst>
                </a:gridCol>
              </a:tblGrid>
              <a:tr h="3241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Times New Roman" panose="02020603050405020304" pitchFamily="18" charset="0"/>
                          <a:ea typeface="+mn-ea"/>
                          <a:cs typeface="Times New Roman" panose="02020603050405020304" pitchFamily="18" charset="0"/>
                        </a:rPr>
                        <a:t>Acronym</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52E3B"/>
                    </a:solidFill>
                  </a:tcPr>
                </a:tc>
                <a:tc>
                  <a:txBody>
                    <a:bodyPr/>
                    <a:lstStyle/>
                    <a:p>
                      <a:pPr marL="0" algn="ctr" defTabSz="914400" rtl="0" eaLnBrk="1" latinLnBrk="0" hangingPunct="1"/>
                      <a:r>
                        <a:rPr lang="en-US" sz="1200" b="1" i="0" kern="1200" dirty="0">
                          <a:solidFill>
                            <a:schemeClr val="bg1"/>
                          </a:solidFill>
                          <a:latin typeface="Times New Roman" panose="02020603050405020304" pitchFamily="18" charset="0"/>
                          <a:ea typeface="+mn-ea"/>
                          <a:cs typeface="Times New Roman" panose="02020603050405020304" pitchFamily="18" charset="0"/>
                        </a:rPr>
                        <a:t>Expansion</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52E3B"/>
                    </a:solidFill>
                  </a:tcPr>
                </a:tc>
                <a:extLst>
                  <a:ext uri="{0D108BD9-81ED-4DB2-BD59-A6C34878D82A}">
                    <a16:rowId xmlns:a16="http://schemas.microsoft.com/office/drawing/2014/main" val="10000"/>
                  </a:ext>
                </a:extLst>
              </a:tr>
              <a:tr h="329350">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AECOM</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Architecture, Engineering, Construction, Operations, and Management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0731675"/>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AI</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Artificial Intelligence</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2687438"/>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AMP8</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Asset Management Period 8</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3102255"/>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AQL</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Acceptance Quality Limit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891390"/>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BS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British Standard</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851769"/>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CEPA</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Comprehensive Economic Partnership Agreement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847872"/>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Corp.</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Corporation </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597643"/>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CPSC</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Consumer Product Safety Commission </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364971"/>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CPM</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Critical Path Method</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1326695"/>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DPA</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Data Processing Agreement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0937699"/>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EU</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European Union</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0052861"/>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GDPR</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General Data Protection Regulation</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427661"/>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GovS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Government Functional Standard</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0177055"/>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HSWA</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Health and Safety at Work Act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7324807"/>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Inc.</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Incorporation</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08298643"/>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ISO</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International Standards Organization</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1543492"/>
                  </a:ext>
                </a:extLst>
              </a:tr>
              <a:tr h="324163">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KEBS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Kenya Bureau of Standards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6546921"/>
                  </a:ext>
                </a:extLst>
              </a:tr>
            </a:tbl>
          </a:graphicData>
        </a:graphic>
      </p:graphicFrame>
      <p:graphicFrame>
        <p:nvGraphicFramePr>
          <p:cNvPr id="18" name="Table 17">
            <a:extLst>
              <a:ext uri="{FF2B5EF4-FFF2-40B4-BE49-F238E27FC236}">
                <a16:creationId xmlns:a16="http://schemas.microsoft.com/office/drawing/2014/main" id="{B5764E73-8F82-0052-2EFA-3547430E31B5}"/>
              </a:ext>
            </a:extLst>
          </p:cNvPr>
          <p:cNvGraphicFramePr>
            <a:graphicFrameLocks noGrp="1"/>
          </p:cNvGraphicFramePr>
          <p:nvPr>
            <p:extLst>
              <p:ext uri="{D42A27DB-BD31-4B8C-83A1-F6EECF244321}">
                <p14:modId xmlns:p14="http://schemas.microsoft.com/office/powerpoint/2010/main" val="2366849438"/>
              </p:ext>
            </p:extLst>
          </p:nvPr>
        </p:nvGraphicFramePr>
        <p:xfrm>
          <a:off x="6095999" y="548640"/>
          <a:ext cx="5532120" cy="4310208"/>
        </p:xfrm>
        <a:graphic>
          <a:graphicData uri="http://schemas.openxmlformats.org/drawingml/2006/table">
            <a:tbl>
              <a:tblPr firstRow="1" bandRow="1">
                <a:tableStyleId>{5A111915-BE36-4E01-A7E5-04B1672EAD32}</a:tableStyleId>
              </a:tblPr>
              <a:tblGrid>
                <a:gridCol w="1828800">
                  <a:extLst>
                    <a:ext uri="{9D8B030D-6E8A-4147-A177-3AD203B41FA5}">
                      <a16:colId xmlns:a16="http://schemas.microsoft.com/office/drawing/2014/main" val="20000"/>
                    </a:ext>
                  </a:extLst>
                </a:gridCol>
                <a:gridCol w="3703320">
                  <a:extLst>
                    <a:ext uri="{9D8B030D-6E8A-4147-A177-3AD203B41FA5}">
                      <a16:colId xmlns:a16="http://schemas.microsoft.com/office/drawing/2014/main" val="41901722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Times New Roman" panose="02020603050405020304" pitchFamily="18" charset="0"/>
                          <a:ea typeface="+mn-ea"/>
                          <a:cs typeface="Times New Roman" panose="02020603050405020304" pitchFamily="18" charset="0"/>
                        </a:rPr>
                        <a:t>Acronym</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52E3B"/>
                    </a:solidFill>
                  </a:tcPr>
                </a:tc>
                <a:tc>
                  <a:txBody>
                    <a:bodyPr/>
                    <a:lstStyle/>
                    <a:p>
                      <a:pPr marL="0" algn="ctr" defTabSz="914400" rtl="0" eaLnBrk="1" latinLnBrk="0" hangingPunct="1"/>
                      <a:r>
                        <a:rPr lang="en-US" sz="1200" b="1" i="0" kern="1200" dirty="0">
                          <a:solidFill>
                            <a:schemeClr val="bg1"/>
                          </a:solidFill>
                          <a:latin typeface="Times New Roman" panose="02020603050405020304" pitchFamily="18" charset="0"/>
                          <a:ea typeface="+mn-ea"/>
                          <a:cs typeface="Times New Roman" panose="02020603050405020304" pitchFamily="18" charset="0"/>
                        </a:rPr>
                        <a:t>Expansion</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52E3B"/>
                    </a:solidFill>
                  </a:tcPr>
                </a:tc>
                <a:extLst>
                  <a:ext uri="{0D108BD9-81ED-4DB2-BD59-A6C34878D82A}">
                    <a16:rowId xmlns:a16="http://schemas.microsoft.com/office/drawing/2014/main" val="10000"/>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ML</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Machine Learning</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829343"/>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NLP</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Natural Language Processing</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457866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PERT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Program Evaluation Review Technique</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296684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PMBOK</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Project Management Book of Knowledge</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739472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PPAI</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cs typeface="Times New Roman" panose="02020603050405020304" pitchFamily="18" charset="0"/>
                        </a:rPr>
                        <a:t>Promotional Products Association International</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2813315"/>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PRINCE2</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Projects In Controlled Environment</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749959"/>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Pty. Ltd.</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Proprietary Limited Company</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557791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QC</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Quality Control</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184744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UK</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United Kingdom</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62086"/>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UKWIR</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United Kingdom Water Industry Research</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1543492"/>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US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United States </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8500922"/>
                  </a:ext>
                </a:extLst>
              </a:tr>
              <a:tr h="329184">
                <a:tc>
                  <a:txBody>
                    <a:bodyPr/>
                    <a:lstStyle/>
                    <a:p>
                      <a:pPr algn="l" fontAlgn="b"/>
                      <a:r>
                        <a:rPr lang="en-US" sz="1200" b="1" i="0" u="none" strike="noStrike" dirty="0">
                          <a:solidFill>
                            <a:schemeClr val="tx2">
                              <a:lumMod val="75000"/>
                            </a:schemeClr>
                          </a:solidFill>
                          <a:effectLst/>
                          <a:latin typeface="Times New Roman" panose="02020603050405020304" pitchFamily="18" charset="0"/>
                          <a:cs typeface="Times New Roman" panose="02020603050405020304" pitchFamily="18" charset="0"/>
                        </a:rPr>
                        <a:t>WBS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Work Breakdown Structure</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9466159"/>
                  </a:ext>
                </a:extLst>
              </a:tr>
            </a:tbl>
          </a:graphicData>
        </a:graphic>
      </p:graphicFrame>
      <p:sp>
        <p:nvSpPr>
          <p:cNvPr id="5" name="TextBox 4">
            <a:extLst>
              <a:ext uri="{FF2B5EF4-FFF2-40B4-BE49-F238E27FC236}">
                <a16:creationId xmlns:a16="http://schemas.microsoft.com/office/drawing/2014/main" id="{9DFCD36A-E8B6-39AF-7017-93D651783511}"/>
              </a:ext>
            </a:extLst>
          </p:cNvPr>
          <p:cNvSpPr txBox="1"/>
          <p:nvPr/>
        </p:nvSpPr>
        <p:spPr>
          <a:xfrm>
            <a:off x="6095999" y="5006979"/>
            <a:ext cx="5530032" cy="517286"/>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Note: </a:t>
            </a:r>
            <a:r>
              <a:rPr kumimoji="0" lang="en-IN" sz="11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Acronyms are arranged in alphabetical order</a:t>
            </a:r>
            <a:endParaRPr kumimoji="0" lang="en-US" sz="110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8148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58A17F-A283-0B3D-0068-0A2E7FD7D951}"/>
              </a:ext>
            </a:extLst>
          </p:cNvPr>
          <p:cNvSpPr>
            <a:spLocks noGrp="1"/>
          </p:cNvSpPr>
          <p:nvPr>
            <p:ph type="ftr" sz="quarter" idx="11"/>
          </p:nvPr>
        </p:nvSpPr>
        <p:spPr/>
        <p:txBody>
          <a:bodyPr/>
          <a:lstStyle/>
          <a:p>
            <a:r>
              <a:rPr lang="en-US" dirty="0"/>
              <a:t> </a:t>
            </a:r>
          </a:p>
        </p:txBody>
      </p:sp>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References</a:t>
            </a:r>
            <a:endParaRPr lang="en-IN" dirty="0"/>
          </a:p>
        </p:txBody>
      </p:sp>
      <p:graphicFrame>
        <p:nvGraphicFramePr>
          <p:cNvPr id="6" name="Table 5">
            <a:extLst>
              <a:ext uri="{FF2B5EF4-FFF2-40B4-BE49-F238E27FC236}">
                <a16:creationId xmlns:a16="http://schemas.microsoft.com/office/drawing/2014/main" id="{98A81284-DD17-658F-0307-B13872E4608C}"/>
              </a:ext>
            </a:extLst>
          </p:cNvPr>
          <p:cNvGraphicFramePr>
            <a:graphicFrameLocks noGrp="1"/>
          </p:cNvGraphicFramePr>
          <p:nvPr>
            <p:extLst>
              <p:ext uri="{D42A27DB-BD31-4B8C-83A1-F6EECF244321}">
                <p14:modId xmlns:p14="http://schemas.microsoft.com/office/powerpoint/2010/main" val="2446273729"/>
              </p:ext>
            </p:extLst>
          </p:nvPr>
        </p:nvGraphicFramePr>
        <p:xfrm>
          <a:off x="347472" y="550727"/>
          <a:ext cx="5668317" cy="5759999"/>
        </p:xfrm>
        <a:graphic>
          <a:graphicData uri="http://schemas.openxmlformats.org/drawingml/2006/table">
            <a:tbl>
              <a:tblPr firstRow="1" bandRow="1">
                <a:tableStyleId>{7E9639D4-E3E2-4D34-9284-5A2195B3D0D7}</a:tableStyleId>
              </a:tblPr>
              <a:tblGrid>
                <a:gridCol w="5668317">
                  <a:extLst>
                    <a:ext uri="{9D8B030D-6E8A-4147-A177-3AD203B41FA5}">
                      <a16:colId xmlns:a16="http://schemas.microsoft.com/office/drawing/2014/main" val="20000"/>
                    </a:ext>
                  </a:extLst>
                </a:gridCol>
              </a:tblGrid>
              <a:tr h="306278">
                <a:tc>
                  <a:txBody>
                    <a:bodyPr/>
                    <a:lstStyle/>
                    <a:p>
                      <a:pPr marL="0" indent="0" algn="l" fontAlgn="b">
                        <a:buFont typeface="+mj-lt"/>
                        <a:buNone/>
                      </a:pPr>
                      <a:r>
                        <a:rPr lang="en-US" sz="1200" b="1" i="0" u="none" strike="noStrike" dirty="0">
                          <a:solidFill>
                            <a:schemeClr val="bg1"/>
                          </a:solidFill>
                          <a:effectLst/>
                          <a:latin typeface="Times New Roman" panose="02020603050405020304" pitchFamily="18" charset="0"/>
                          <a:cs typeface="Times New Roman" panose="02020603050405020304" pitchFamily="18" charset="0"/>
                        </a:rPr>
                        <a:t>Secondary Sources</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98431554"/>
                  </a:ext>
                </a:extLst>
              </a:tr>
              <a:tr h="5453721">
                <a:tc>
                  <a:txBody>
                    <a:bodyPr/>
                    <a:lstStyle/>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https://publications.aecom.com/water/asset-management/projects/regulatory-submission-support-in-the-water-industryhttps://publications.aecom.com/water/asset-management/projects/regulatory-submission-support-in-the-water-industry</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https://ukwir.org/water-industry-research-reports</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https://www.benchmarkestimating.com/industries/water-and-sewer/</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https://www.ofwat.gov.uk/publication/approaches-for-estimating-and-benchmarking-costs-for-large-scale-water-infrastructure-projects-a-report-for-ofwat-and-rapid-by-cepa/</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rPr>
                        <a:t>https://www.benchmarkestimating.com/benchmark-uk-water-industry-estimating/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Times New Roman" panose="02020603050405020304" pitchFamily="18" charset="0"/>
                          <a:cs typeface="Times New Roman" panose="02020603050405020304" pitchFamily="18" charset="0"/>
                        </a:rPr>
                        <a:t>https://www.shopify.com/in/partners/blog/105134854-a-web-designer-s-guide-to-project-schedules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https://monday.com/blog/project-management/project-scheduling-101/</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https://www.getclockwise.com/blog/project-management-scheduling-techniques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https://www.runn.io/blog/project-scheduling-techniques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https://teamdeck.io/project-management/project-scheduling-techniques/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https://projectmanagementacademy.net/resources/blog/scheduling-methodology-pmp/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Times New Roman" panose="02020603050405020304" pitchFamily="18" charset="0"/>
                          <a:cs typeface="Times New Roman" panose="02020603050405020304" pitchFamily="18" charset="0"/>
                        </a:rPr>
                        <a:t>https://datatechvibe.com/news/blattner-tech-acquires-a-project-management-solution-to-expand-its-predictive-analytics-capabilities/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https://dspace.lib.cranfield.ac.uk/bitstream/handle/1826/2925/Benchmarking%20risk%20management-water%20utility%20sector-Pt%201-design%20method-2007.pdf?isAllowed=y&amp;sequence=1</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effectLst/>
                          <a:latin typeface="Times New Roman" panose="02020603050405020304" pitchFamily="18" charset="0"/>
                          <a:cs typeface="Times New Roman" panose="02020603050405020304" pitchFamily="18" charset="0"/>
                        </a:rPr>
                        <a:t>https://dspace.lib.cranfield.ac.uk/handle/1826/2797</a:t>
                      </a:r>
                    </a:p>
                    <a:p>
                      <a:pPr marL="228600" indent="-228600">
                        <a:buAutoNum type="arabicPeriod"/>
                      </a:pPr>
                      <a:r>
                        <a:rPr lang="en-US" sz="1200" dirty="0">
                          <a:latin typeface="Times New Roman" panose="02020603050405020304" pitchFamily="18" charset="0"/>
                          <a:cs typeface="Times New Roman" panose="02020603050405020304" pitchFamily="18" charset="0"/>
                        </a:rPr>
                        <a:t>https://www.ecosys.net/knowledge/what-is-project-controls/#:~:text=What%20Are%20Project%20Controls%3F,out%20project%20costs%20and%20schedule.</a:t>
                      </a:r>
                    </a:p>
                    <a:p>
                      <a:pPr marL="228600" indent="-228600">
                        <a:buAutoNum type="arabicPeriod"/>
                      </a:pPr>
                      <a:r>
                        <a:rPr lang="en-US" sz="1200" dirty="0">
                          <a:latin typeface="Times New Roman" panose="02020603050405020304" pitchFamily="18" charset="0"/>
                          <a:cs typeface="Times New Roman" panose="02020603050405020304" pitchFamily="18" charset="0"/>
                        </a:rPr>
                        <a:t>https://www.knowledgehut.com/blog/project-management/what-is-project-controls</a:t>
                      </a:r>
                    </a:p>
                    <a:p>
                      <a:pPr marL="228600" indent="-228600">
                        <a:buAutoNum type="arabicPeriod"/>
                      </a:pPr>
                      <a:r>
                        <a:rPr lang="en-US" sz="1200" dirty="0">
                          <a:latin typeface="Times New Roman" panose="02020603050405020304" pitchFamily="18" charset="0"/>
                          <a:cs typeface="Times New Roman" panose="02020603050405020304" pitchFamily="18" charset="0"/>
                        </a:rPr>
                        <a:t>https://pmstudycircle.com/project-controlling/</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endPar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D825D1B0-3F45-5D64-A29C-CB1B928F9EFF}"/>
              </a:ext>
            </a:extLst>
          </p:cNvPr>
          <p:cNvGraphicFramePr>
            <a:graphicFrameLocks noGrp="1"/>
          </p:cNvGraphicFramePr>
          <p:nvPr>
            <p:extLst>
              <p:ext uri="{D42A27DB-BD31-4B8C-83A1-F6EECF244321}">
                <p14:modId xmlns:p14="http://schemas.microsoft.com/office/powerpoint/2010/main" val="1362829600"/>
              </p:ext>
            </p:extLst>
          </p:nvPr>
        </p:nvGraphicFramePr>
        <p:xfrm>
          <a:off x="6102368" y="550727"/>
          <a:ext cx="5668317" cy="5096004"/>
        </p:xfrm>
        <a:graphic>
          <a:graphicData uri="http://schemas.openxmlformats.org/drawingml/2006/table">
            <a:tbl>
              <a:tblPr firstRow="1" bandRow="1">
                <a:tableStyleId>{7E9639D4-E3E2-4D34-9284-5A2195B3D0D7}</a:tableStyleId>
              </a:tblPr>
              <a:tblGrid>
                <a:gridCol w="5668317">
                  <a:extLst>
                    <a:ext uri="{9D8B030D-6E8A-4147-A177-3AD203B41FA5}">
                      <a16:colId xmlns:a16="http://schemas.microsoft.com/office/drawing/2014/main" val="20000"/>
                    </a:ext>
                  </a:extLst>
                </a:gridCol>
              </a:tblGrid>
              <a:tr h="310896">
                <a:tc>
                  <a:txBody>
                    <a:bodyPr/>
                    <a:lstStyle/>
                    <a:p>
                      <a:pPr marL="0" indent="0" algn="l" fontAlgn="b">
                        <a:buFont typeface="+mj-lt"/>
                        <a:buNone/>
                      </a:pPr>
                      <a:r>
                        <a:rPr lang="en-US" sz="1200" b="1" i="0" u="none" strike="noStrike" dirty="0">
                          <a:solidFill>
                            <a:schemeClr val="bg1"/>
                          </a:solidFill>
                          <a:effectLst/>
                          <a:latin typeface="Times New Roman" panose="02020603050405020304" pitchFamily="18" charset="0"/>
                          <a:cs typeface="Times New Roman" panose="02020603050405020304" pitchFamily="18" charset="0"/>
                        </a:rPr>
                        <a:t>Secondary Sources</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398431554"/>
                  </a:ext>
                </a:extLst>
              </a:tr>
              <a:tr h="4785108">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https://www.waterworld.com/wastewater/article/14222700/ai-water-breakthrough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https://www.mdpi.com/2073-4441/14/9/1384</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https://www.europarl.europa.eu/RegData/etudes/STUD/2021/662906/IPOL_STU(2021)662906_EN.pdf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https://www.anglianwater.co.uk/siteassets/household/about-us/five-point-plan-for-innovation-acceleration-2022.pdf</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https://www.rpsgroup.com/sectors/water/uk-and-ireland-regulated-water-asset-management/innovation/innovation/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https://www.rpsgroup.com/sectors/water/uk-and-ireland-regulated-water-asset-management/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https://www.sanitationandwaterforall.org/tools-portal/tool/risk-assessments-wash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latin typeface="Times New Roman" panose="02020603050405020304" pitchFamily="18" charset="0"/>
                          <a:cs typeface="Times New Roman" panose="02020603050405020304" pitchFamily="18" charset="0"/>
                        </a:rPr>
                        <a:t>https://www.smartsheet.com/content/project-controls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https://www.projectmanager.com/guides/gantt-chart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https://www.linkedin.com/pulse/best-technologies-project-management-sean-desmond-mpm-pmp/</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https://www.smartsheet.com/content/gantt-chart-pros-cons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https://apmg-international.com/article/uk-government-standard-project-delivery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https://www.bsigroup.com/en-GB/standards/bs-6079-project-management/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https://www.itgovernance.co.uk/dpa-2018#:~:text=The%20Data%20Protection%20Act%202018,data%20erased%20in%20certain%20circumstances.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8"/>
                        <a:tabLst/>
                        <a:defRPr/>
                      </a:pPr>
                      <a:r>
                        <a:rPr lang="en-US" sz="1200" dirty="0">
                          <a:effectLst/>
                          <a:latin typeface="Times New Roman" panose="02020603050405020304" pitchFamily="18" charset="0"/>
                          <a:cs typeface="Times New Roman" panose="02020603050405020304" pitchFamily="18" charset="0"/>
                        </a:rPr>
                        <a:t>https://www.hse.gov.uk/legislation/hswa.htm#:~:text=The%20Health%20and%20Safety%20at,and%20members%20of%20the%20public</a:t>
                      </a:r>
                      <a:endParaRPr lang="en-US" sz="1200" dirty="0">
                        <a:latin typeface="Times New Roman" panose="02020603050405020304" pitchFamily="18" charset="0"/>
                        <a:cs typeface="Times New Roman" panose="02020603050405020304" pitchFamily="18" charset="0"/>
                      </a:endParaRP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endParaRPr lang="en-US" sz="1200" b="0" i="0" u="none" strike="noStrike" kern="1200" dirty="0">
                        <a:solidFill>
                          <a:srgbClr val="000000"/>
                        </a:solidFill>
                        <a:effectLst/>
                        <a:latin typeface="Times New Roman" panose="02020603050405020304" pitchFamily="18" charset="0"/>
                        <a:ea typeface="+mn-ea"/>
                        <a:cs typeface="Times New Roman" panose="02020603050405020304" pitchFamily="18" charset="0"/>
                      </a:endParaRP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6109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1D0F-BE72-FE73-76EB-2547BE294EF2}"/>
              </a:ext>
            </a:extLst>
          </p:cNvPr>
          <p:cNvSpPr>
            <a:spLocks noGrp="1"/>
          </p:cNvSpPr>
          <p:nvPr>
            <p:ph type="body" sz="quarter" idx="10"/>
          </p:nvPr>
        </p:nvSpPr>
        <p:spPr/>
        <p:txBody>
          <a:bodyPr/>
          <a:lstStyle/>
          <a:p>
            <a:r>
              <a:rPr lang="en-US" dirty="0"/>
              <a:t>01</a:t>
            </a:r>
            <a:endParaRPr lang="en-IN" dirty="0"/>
          </a:p>
        </p:txBody>
      </p:sp>
      <p:sp>
        <p:nvSpPr>
          <p:cNvPr id="3" name="Text Placeholder 2">
            <a:extLst>
              <a:ext uri="{FF2B5EF4-FFF2-40B4-BE49-F238E27FC236}">
                <a16:creationId xmlns:a16="http://schemas.microsoft.com/office/drawing/2014/main" id="{D92B3ABE-A890-3133-A12F-51972DC3CCFE}"/>
              </a:ext>
            </a:extLst>
          </p:cNvPr>
          <p:cNvSpPr>
            <a:spLocks noGrp="1"/>
          </p:cNvSpPr>
          <p:nvPr>
            <p:ph type="body" sz="quarter" idx="13"/>
          </p:nvPr>
        </p:nvSpPr>
        <p:spPr/>
        <p:txBody>
          <a:bodyPr/>
          <a:lstStyle/>
          <a:p>
            <a:r>
              <a:rPr lang="en-US" dirty="0"/>
              <a:t>Research Overview</a:t>
            </a:r>
            <a:endParaRPr lang="en-IN" dirty="0"/>
          </a:p>
        </p:txBody>
      </p:sp>
      <p:sp>
        <p:nvSpPr>
          <p:cNvPr id="4" name="Text Placeholder 3">
            <a:extLst>
              <a:ext uri="{FF2B5EF4-FFF2-40B4-BE49-F238E27FC236}">
                <a16:creationId xmlns:a16="http://schemas.microsoft.com/office/drawing/2014/main" id="{63A68E83-8637-4084-933A-DFD4F4B8332D}"/>
              </a:ext>
            </a:extLst>
          </p:cNvPr>
          <p:cNvSpPr>
            <a:spLocks noGrp="1"/>
          </p:cNvSpPr>
          <p:nvPr>
            <p:ph type="body" sz="quarter" idx="14"/>
          </p:nvPr>
        </p:nvSpPr>
        <p:spPr/>
        <p:txBody>
          <a:bodyPr/>
          <a:lstStyle/>
          <a:p>
            <a:pPr>
              <a:spcBef>
                <a:spcPts val="200"/>
              </a:spcBef>
            </a:pPr>
            <a:r>
              <a:rPr lang="en-US" dirty="0"/>
              <a:t>Section covered:</a:t>
            </a:r>
          </a:p>
          <a:p>
            <a:pPr marL="171450" indent="-171450">
              <a:spcBef>
                <a:spcPts val="200"/>
              </a:spcBef>
              <a:buFont typeface="Arial" panose="020B0604020202020204" pitchFamily="34" charset="0"/>
              <a:buChar char="•"/>
            </a:pPr>
            <a:r>
              <a:rPr lang="en-US" dirty="0"/>
              <a:t>Research Objectives</a:t>
            </a:r>
            <a:endParaRPr lang="en-IN" dirty="0"/>
          </a:p>
        </p:txBody>
      </p:sp>
      <p:sp>
        <p:nvSpPr>
          <p:cNvPr id="6" name="TextBox 5">
            <a:extLst>
              <a:ext uri="{FF2B5EF4-FFF2-40B4-BE49-F238E27FC236}">
                <a16:creationId xmlns:a16="http://schemas.microsoft.com/office/drawing/2014/main" id="{6AD12AC8-D1BA-9CC9-4235-8CE369225260}"/>
              </a:ext>
            </a:extLst>
          </p:cNvPr>
          <p:cNvSpPr txBox="1"/>
          <p:nvPr/>
        </p:nvSpPr>
        <p:spPr>
          <a:xfrm>
            <a:off x="291630" y="5919231"/>
            <a:ext cx="3125338" cy="204311"/>
          </a:xfrm>
          <a:prstGeom prst="roundRect">
            <a:avLst/>
          </a:prstGeom>
          <a:solidFill>
            <a:schemeClr val="tx2">
              <a:lumMod val="60000"/>
              <a:lumOff val="40000"/>
            </a:schemeClr>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Calibri" panose="020F0502020204030204"/>
                <a:ea typeface="Lato Light" charset="0"/>
                <a:cs typeface="Lato Light" charset="0"/>
                <a:hlinkClick r:id="rId3"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427338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50F30A-1C06-3513-1494-6C0C105402A7}"/>
              </a:ext>
            </a:extLst>
          </p:cNvPr>
          <p:cNvSpPr>
            <a:spLocks noGrp="1"/>
          </p:cNvSpPr>
          <p:nvPr>
            <p:ph type="title"/>
          </p:nvPr>
        </p:nvSpPr>
        <p:spPr/>
        <p:txBody>
          <a:bodyPr/>
          <a:lstStyle/>
          <a:p>
            <a:r>
              <a:rPr lang="en-US" dirty="0"/>
              <a:t>Research Objectives</a:t>
            </a:r>
            <a:endParaRPr lang="en-IN" dirty="0"/>
          </a:p>
        </p:txBody>
      </p:sp>
      <p:graphicFrame>
        <p:nvGraphicFramePr>
          <p:cNvPr id="11" name="Table 10">
            <a:extLst>
              <a:ext uri="{FF2B5EF4-FFF2-40B4-BE49-F238E27FC236}">
                <a16:creationId xmlns:a16="http://schemas.microsoft.com/office/drawing/2014/main" id="{453E069A-7BE5-6E95-5DA6-3A8E0E7B4A79}"/>
              </a:ext>
            </a:extLst>
          </p:cNvPr>
          <p:cNvGraphicFramePr>
            <a:graphicFrameLocks noGrp="1"/>
          </p:cNvGraphicFramePr>
          <p:nvPr>
            <p:extLst>
              <p:ext uri="{D42A27DB-BD31-4B8C-83A1-F6EECF244321}">
                <p14:modId xmlns:p14="http://schemas.microsoft.com/office/powerpoint/2010/main" val="4064265199"/>
              </p:ext>
            </p:extLst>
          </p:nvPr>
        </p:nvGraphicFramePr>
        <p:xfrm>
          <a:off x="345155" y="542737"/>
          <a:ext cx="11506578" cy="2198960"/>
        </p:xfrm>
        <a:graphic>
          <a:graphicData uri="http://schemas.openxmlformats.org/drawingml/2006/table">
            <a:tbl>
              <a:tblPr firstRow="1" bandRow="1">
                <a:tableStyleId>{5C22544A-7EE6-4342-B048-85BDC9FD1C3A}</a:tableStyleId>
              </a:tblPr>
              <a:tblGrid>
                <a:gridCol w="9799509">
                  <a:extLst>
                    <a:ext uri="{9D8B030D-6E8A-4147-A177-3AD203B41FA5}">
                      <a16:colId xmlns:a16="http://schemas.microsoft.com/office/drawing/2014/main" val="2976575492"/>
                    </a:ext>
                  </a:extLst>
                </a:gridCol>
                <a:gridCol w="1707069">
                  <a:extLst>
                    <a:ext uri="{9D8B030D-6E8A-4147-A177-3AD203B41FA5}">
                      <a16:colId xmlns:a16="http://schemas.microsoft.com/office/drawing/2014/main" val="237299634"/>
                    </a:ext>
                  </a:extLst>
                </a:gridCol>
              </a:tblGrid>
              <a:tr h="360000">
                <a:tc>
                  <a:txBody>
                    <a:bodyPr/>
                    <a:lstStyle/>
                    <a:p>
                      <a:pPr algn="ctr"/>
                      <a:r>
                        <a:rPr lang="en-IN" sz="1600" dirty="0">
                          <a:latin typeface="Times New Roman" panose="02020603050405020304" pitchFamily="18" charset="0"/>
                          <a:cs typeface="Times New Roman" panose="02020603050405020304" pitchFamily="18" charset="0"/>
                        </a:rPr>
                        <a:t>Research </a:t>
                      </a:r>
                      <a:r>
                        <a:rPr lang="en-IN" sz="1600" dirty="0">
                          <a:solidFill>
                            <a:schemeClr val="bg1"/>
                          </a:solidFill>
                          <a:latin typeface="Times New Roman" panose="02020603050405020304" pitchFamily="18" charset="0"/>
                          <a:cs typeface="Times New Roman" panose="02020603050405020304" pitchFamily="18" charset="0"/>
                        </a:rPr>
                        <a:t>objectives</a:t>
                      </a:r>
                    </a:p>
                  </a:txBody>
                  <a:tcPr marL="92354" marR="92354" anchor="ctr">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a:r>
                        <a:rPr lang="en-IN" sz="1600" dirty="0">
                          <a:solidFill>
                            <a:schemeClr val="bg1"/>
                          </a:solidFill>
                          <a:latin typeface="Times New Roman" panose="02020603050405020304" pitchFamily="18" charset="0"/>
                          <a:cs typeface="Times New Roman" panose="02020603050405020304" pitchFamily="18" charset="0"/>
                        </a:rPr>
                        <a:t>Scope</a:t>
                      </a:r>
                    </a:p>
                  </a:txBody>
                  <a:tcPr marL="92354" marR="92354" anchor="ctr">
                    <a:lnB w="12700" cap="flat" cmpd="sng" algn="ctr">
                      <a:solidFill>
                        <a:schemeClr val="bg1">
                          <a:lumMod val="8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63271343"/>
                  </a:ext>
                </a:extLst>
              </a:tr>
              <a:tr h="370840">
                <a:tc>
                  <a:txBody>
                    <a:bodyPr/>
                    <a:lstStyle/>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IN" sz="1400" b="0" i="0" u="none" strike="noStrike" kern="120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Understand the best practices adopted by organizations in the UK and Ireland with respect to project control in project management </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Gather insights on project control regulatory compliance and standards along with the tools and technologies adopted </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Provide an overview of popular project control frameworks and a comparison on frameworks in use</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Conduct project control process benchmarking including measures adopted with respect to scheduling, cost control, and risk mitigation</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IN"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Provide an overview on project controls and quality assurance methodologies in project management</a:t>
                      </a:r>
                    </a:p>
                  </a:txBody>
                  <a:tcPr marL="92354" marR="92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endParaRPr kumimoji="0" lang="en-IN" sz="1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marL="92354" marR="92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85506"/>
                  </a:ext>
                </a:extLst>
              </a:tr>
            </a:tbl>
          </a:graphicData>
        </a:graphic>
      </p:graphicFrame>
      <p:sp>
        <p:nvSpPr>
          <p:cNvPr id="17" name="Rectangle 16">
            <a:extLst>
              <a:ext uri="{FF2B5EF4-FFF2-40B4-BE49-F238E27FC236}">
                <a16:creationId xmlns:a16="http://schemas.microsoft.com/office/drawing/2014/main" id="{717030A5-5425-B4BE-4796-F4DFFBE9819D}"/>
              </a:ext>
            </a:extLst>
          </p:cNvPr>
          <p:cNvSpPr/>
          <p:nvPr/>
        </p:nvSpPr>
        <p:spPr>
          <a:xfrm>
            <a:off x="4441903" y="5980875"/>
            <a:ext cx="3308193" cy="358816"/>
          </a:xfrm>
          <a:prstGeom prst="rect">
            <a:avLst/>
          </a:prstGeom>
          <a:solidFill>
            <a:schemeClr val="accent1">
              <a:lumMod val="60000"/>
              <a:lumOff val="40000"/>
            </a:schemeClr>
          </a:solidFill>
          <a:ln>
            <a:solidFill>
              <a:schemeClr val="bg1">
                <a:lumMod val="85000"/>
              </a:schemeClr>
            </a:solidFill>
          </a:ln>
        </p:spPr>
        <p:txBody>
          <a:bodyPr wrap="square" anchor="ctr">
            <a:no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lang="en-US" sz="1400" b="1" kern="0"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Click here for Research Methodology</a:t>
            </a:r>
            <a:endParaRPr kumimoji="0" lang="en-US" sz="1400" b="1" i="0" u="none" strike="noStrike" kern="0" cap="none" spc="0" normalizeH="0" baseline="0" noProof="0" dirty="0">
              <a:ln>
                <a:noFill/>
              </a:ln>
              <a:solidFill>
                <a:schemeClr val="bg1"/>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B51B9099-F651-BBFA-DEF5-2F638A93D56A}"/>
              </a:ext>
            </a:extLst>
          </p:cNvPr>
          <p:cNvGraphicFramePr>
            <a:graphicFrameLocks noChangeAspect="1"/>
          </p:cNvGraphicFramePr>
          <p:nvPr>
            <p:extLst>
              <p:ext uri="{D42A27DB-BD31-4B8C-83A1-F6EECF244321}">
                <p14:modId xmlns:p14="http://schemas.microsoft.com/office/powerpoint/2010/main" val="812068462"/>
              </p:ext>
            </p:extLst>
          </p:nvPr>
        </p:nvGraphicFramePr>
        <p:xfrm>
          <a:off x="10514821" y="1435560"/>
          <a:ext cx="915179" cy="1871475"/>
        </p:xfrm>
        <a:graphic>
          <a:graphicData uri="http://schemas.openxmlformats.org/presentationml/2006/ole">
            <mc:AlternateContent xmlns:mc="http://schemas.openxmlformats.org/markup-compatibility/2006">
              <mc:Choice xmlns:v="urn:schemas-microsoft-com:vml" Requires="v">
                <p:oleObj name="Document" showAsIcon="1" r:id="rId3" imgW="435240" imgH="888480" progId="Word.Document.12">
                  <p:embed/>
                </p:oleObj>
              </mc:Choice>
              <mc:Fallback>
                <p:oleObj name="Document" showAsIcon="1" r:id="rId3" imgW="435240" imgH="888480" progId="Word.Document.12">
                  <p:embed/>
                  <p:pic>
                    <p:nvPicPr>
                      <p:cNvPr id="2" name="Object 1">
                        <a:extLst>
                          <a:ext uri="{FF2B5EF4-FFF2-40B4-BE49-F238E27FC236}">
                            <a16:creationId xmlns:a16="http://schemas.microsoft.com/office/drawing/2014/main" id="{B51B9099-F651-BBFA-DEF5-2F638A93D56A}"/>
                          </a:ext>
                        </a:extLst>
                      </p:cNvPr>
                      <p:cNvPicPr/>
                      <p:nvPr/>
                    </p:nvPicPr>
                    <p:blipFill>
                      <a:blip r:embed="rId4"/>
                      <a:stretch>
                        <a:fillRect/>
                      </a:stretch>
                    </p:blipFill>
                    <p:spPr>
                      <a:xfrm>
                        <a:off x="10514821" y="1435560"/>
                        <a:ext cx="915179" cy="1871475"/>
                      </a:xfrm>
                      <a:prstGeom prst="rect">
                        <a:avLst/>
                      </a:prstGeom>
                    </p:spPr>
                  </p:pic>
                </p:oleObj>
              </mc:Fallback>
            </mc:AlternateContent>
          </a:graphicData>
        </a:graphic>
      </p:graphicFrame>
    </p:spTree>
    <p:extLst>
      <p:ext uri="{BB962C8B-B14F-4D97-AF65-F5344CB8AC3E}">
        <p14:creationId xmlns:p14="http://schemas.microsoft.com/office/powerpoint/2010/main" val="134819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BF15-E935-3642-AFB0-CB3ED2FAAC5F}"/>
              </a:ext>
            </a:extLst>
          </p:cNvPr>
          <p:cNvSpPr>
            <a:spLocks noGrp="1"/>
          </p:cNvSpPr>
          <p:nvPr>
            <p:ph type="body" sz="quarter" idx="10"/>
          </p:nvPr>
        </p:nvSpPr>
        <p:spPr/>
        <p:txBody>
          <a:bodyPr/>
          <a:lstStyle/>
          <a:p>
            <a:r>
              <a:rPr lang="en-US" dirty="0"/>
              <a:t>02</a:t>
            </a:r>
            <a:endParaRPr lang="en-IN" dirty="0"/>
          </a:p>
        </p:txBody>
      </p:sp>
      <p:sp>
        <p:nvSpPr>
          <p:cNvPr id="3" name="Text Placeholder 2">
            <a:extLst>
              <a:ext uri="{FF2B5EF4-FFF2-40B4-BE49-F238E27FC236}">
                <a16:creationId xmlns:a16="http://schemas.microsoft.com/office/drawing/2014/main" id="{79C08DDB-90ED-0D9B-0EF4-EDA3F74B5801}"/>
              </a:ext>
            </a:extLst>
          </p:cNvPr>
          <p:cNvSpPr>
            <a:spLocks noGrp="1"/>
          </p:cNvSpPr>
          <p:nvPr>
            <p:ph type="body" sz="quarter" idx="13"/>
          </p:nvPr>
        </p:nvSpPr>
        <p:spPr/>
        <p:txBody>
          <a:bodyPr/>
          <a:lstStyle/>
          <a:p>
            <a:r>
              <a:rPr lang="en-US" dirty="0"/>
              <a:t>Category Overview</a:t>
            </a:r>
            <a:endParaRPr lang="en-IN" dirty="0"/>
          </a:p>
        </p:txBody>
      </p:sp>
      <p:sp>
        <p:nvSpPr>
          <p:cNvPr id="4" name="Text Placeholder 3">
            <a:extLst>
              <a:ext uri="{FF2B5EF4-FFF2-40B4-BE49-F238E27FC236}">
                <a16:creationId xmlns:a16="http://schemas.microsoft.com/office/drawing/2014/main" id="{5DA44028-650A-9E7A-86A3-B619D812434E}"/>
              </a:ext>
            </a:extLst>
          </p:cNvPr>
          <p:cNvSpPr>
            <a:spLocks noGrp="1"/>
          </p:cNvSpPr>
          <p:nvPr>
            <p:ph type="body" sz="quarter" idx="14"/>
          </p:nvPr>
        </p:nvSpPr>
        <p:spPr/>
        <p:txBody>
          <a:bodyPr>
            <a:normAutofit fontScale="92500" lnSpcReduction="10000"/>
          </a:bodyPr>
          <a:lstStyle/>
          <a:p>
            <a:pPr>
              <a:spcBef>
                <a:spcPts val="200"/>
              </a:spcBef>
            </a:pPr>
            <a:r>
              <a:rPr lang="en-US" dirty="0"/>
              <a:t>Sections covered:</a:t>
            </a:r>
          </a:p>
          <a:p>
            <a:pPr marL="171450" indent="-171450">
              <a:spcBef>
                <a:spcPts val="200"/>
              </a:spcBef>
              <a:buFont typeface="Arial" panose="020B0604020202020204" pitchFamily="34" charset="0"/>
              <a:buChar char="•"/>
            </a:pPr>
            <a:r>
              <a:rPr lang="en-US" dirty="0"/>
              <a:t>Category Definition</a:t>
            </a:r>
          </a:p>
          <a:p>
            <a:pPr marL="171450" indent="-171450">
              <a:spcBef>
                <a:spcPts val="200"/>
              </a:spcBef>
              <a:buFont typeface="Arial" panose="020B0604020202020204" pitchFamily="34" charset="0"/>
              <a:buChar char="•"/>
            </a:pPr>
            <a:r>
              <a:rPr lang="en-US" dirty="0"/>
              <a:t>Regulatory Compliance and Standards for Project Control</a:t>
            </a:r>
          </a:p>
          <a:p>
            <a:pPr marL="171450" indent="-171450">
              <a:spcBef>
                <a:spcPts val="200"/>
              </a:spcBef>
              <a:buFont typeface="Arial" panose="020B0604020202020204" pitchFamily="34" charset="0"/>
              <a:buChar char="•"/>
            </a:pPr>
            <a:r>
              <a:rPr lang="en-US" dirty="0"/>
              <a:t>Project Control Process Tools and Technologies</a:t>
            </a:r>
          </a:p>
          <a:p>
            <a:pPr marL="171450" indent="-171450">
              <a:spcBef>
                <a:spcPts val="200"/>
              </a:spcBef>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D1FF3B92-CE2B-4F8B-A0B9-F50348FDA6EF}"/>
              </a:ext>
            </a:extLst>
          </p:cNvPr>
          <p:cNvSpPr txBox="1"/>
          <p:nvPr/>
        </p:nvSpPr>
        <p:spPr>
          <a:xfrm>
            <a:off x="291630" y="5919231"/>
            <a:ext cx="3125338" cy="204311"/>
          </a:xfrm>
          <a:prstGeom prst="roundRect">
            <a:avLst/>
          </a:prstGeom>
          <a:solidFill>
            <a:schemeClr val="accent1">
              <a:lumMod val="60000"/>
              <a:lumOff val="40000"/>
            </a:schemeClr>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IN" sz="1200" b="1" dirty="0">
                <a:solidFill>
                  <a:schemeClr val="bg1"/>
                </a:solidFill>
                <a:latin typeface="Calibri" panose="020F0502020204030204"/>
                <a:ea typeface="Lato Light" charset="0"/>
                <a:cs typeface="Lato Light" charset="0"/>
                <a:hlinkClick r:id="rId3"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179734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866B2F-82A1-632C-9887-A18732932FA7}"/>
              </a:ext>
            </a:extLst>
          </p:cNvPr>
          <p:cNvSpPr>
            <a:spLocks noGrp="1"/>
          </p:cNvSpPr>
          <p:nvPr>
            <p:ph type="ftr" sz="quarter" idx="11"/>
          </p:nvPr>
        </p:nvSpPr>
        <p:spPr/>
        <p:txBody>
          <a:bodyPr/>
          <a:lstStyle/>
          <a:p>
            <a:r>
              <a:rPr lang="en-US" dirty="0"/>
              <a:t>Source: Data analysis | Secondary research</a:t>
            </a:r>
          </a:p>
        </p:txBody>
      </p:sp>
      <p:sp>
        <p:nvSpPr>
          <p:cNvPr id="3" name="Title 2">
            <a:extLst>
              <a:ext uri="{FF2B5EF4-FFF2-40B4-BE49-F238E27FC236}">
                <a16:creationId xmlns:a16="http://schemas.microsoft.com/office/drawing/2014/main" id="{F94B1BD9-B2E5-EE04-533C-1626441A0F54}"/>
              </a:ext>
            </a:extLst>
          </p:cNvPr>
          <p:cNvSpPr>
            <a:spLocks noGrp="1"/>
          </p:cNvSpPr>
          <p:nvPr>
            <p:ph type="title"/>
          </p:nvPr>
        </p:nvSpPr>
        <p:spPr/>
        <p:txBody>
          <a:bodyPr/>
          <a:lstStyle/>
          <a:p>
            <a:r>
              <a:rPr lang="en-US" dirty="0"/>
              <a:t>Category Definition</a:t>
            </a:r>
            <a:endParaRPr lang="en-IN" dirty="0"/>
          </a:p>
        </p:txBody>
      </p:sp>
      <p:sp>
        <p:nvSpPr>
          <p:cNvPr id="5" name="Rectangle 4">
            <a:extLst>
              <a:ext uri="{FF2B5EF4-FFF2-40B4-BE49-F238E27FC236}">
                <a16:creationId xmlns:a16="http://schemas.microsoft.com/office/drawing/2014/main" id="{8D9E5AC8-F1AC-D1E5-A1BF-F36274E944E2}"/>
              </a:ext>
            </a:extLst>
          </p:cNvPr>
          <p:cNvSpPr/>
          <p:nvPr/>
        </p:nvSpPr>
        <p:spPr>
          <a:xfrm>
            <a:off x="334963" y="548640"/>
            <a:ext cx="11522075" cy="967705"/>
          </a:xfrm>
          <a:prstGeom prst="rect">
            <a:avLst/>
          </a:prstGeom>
          <a:noFill/>
          <a:ln w="9525" cap="flat" cmpd="sng" algn="ctr">
            <a:solidFill>
              <a:srgbClr val="252E3B"/>
            </a:solidFill>
            <a:prstDash val="solid"/>
            <a:miter lim="800000"/>
          </a:ln>
          <a:effectLst/>
        </p:spPr>
        <p:txBody>
          <a:bodyPr lIns="91152" tIns="45591" rIns="91152" bIns="45591" rtlCol="0" anchor="t"/>
          <a:lstStyle/>
          <a:p>
            <a:pPr lvl="0" defTabSz="914286">
              <a:defRPr/>
            </a:pPr>
            <a:r>
              <a:rPr lang="en-US" sz="1400" b="1" dirty="0">
                <a:latin typeface="Times New Roman" panose="02020603050405020304" pitchFamily="18" charset="0"/>
                <a:cs typeface="Times New Roman" panose="02020603050405020304" pitchFamily="18" charset="0"/>
              </a:rPr>
              <a:t>Project control is a subset of the project management process that includes two parameters: cost and schedule. The primary goal of the project control process is to keep track of the project's expenses and schedule in relation to the initial predicted schedule and cost. Project control reports aid in the analysis of unanticipated delays, allowing project managers to make decisions that save time and money spent on the process. The project control process aids in improved resource utilization, better decision making, and better coordination.</a:t>
            </a:r>
          </a:p>
        </p:txBody>
      </p:sp>
      <p:pic>
        <p:nvPicPr>
          <p:cNvPr id="7" name="Graphic 6" descr="Money">
            <a:extLst>
              <a:ext uri="{FF2B5EF4-FFF2-40B4-BE49-F238E27FC236}">
                <a16:creationId xmlns:a16="http://schemas.microsoft.com/office/drawing/2014/main" id="{2F9A258B-BD19-638C-B871-7EA5BED4C5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34871" y="2666628"/>
            <a:ext cx="404271" cy="404271"/>
          </a:xfrm>
          <a:prstGeom prst="rect">
            <a:avLst/>
          </a:prstGeom>
        </p:spPr>
      </p:pic>
      <p:pic>
        <p:nvPicPr>
          <p:cNvPr id="12" name="Graphic 11" descr="Customer review">
            <a:extLst>
              <a:ext uri="{FF2B5EF4-FFF2-40B4-BE49-F238E27FC236}">
                <a16:creationId xmlns:a16="http://schemas.microsoft.com/office/drawing/2014/main" id="{FBE419AC-959F-0DC3-4930-81796208E3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295325" y="2699455"/>
            <a:ext cx="434222" cy="434222"/>
          </a:xfrm>
          <a:prstGeom prst="rect">
            <a:avLst/>
          </a:prstGeom>
        </p:spPr>
      </p:pic>
      <p:sp>
        <p:nvSpPr>
          <p:cNvPr id="15" name="Rectangle 14">
            <a:extLst>
              <a:ext uri="{FF2B5EF4-FFF2-40B4-BE49-F238E27FC236}">
                <a16:creationId xmlns:a16="http://schemas.microsoft.com/office/drawing/2014/main" id="{9ACFDC3D-CA01-FDE5-4CD7-27398D5CB088}"/>
              </a:ext>
            </a:extLst>
          </p:cNvPr>
          <p:cNvSpPr/>
          <p:nvPr/>
        </p:nvSpPr>
        <p:spPr>
          <a:xfrm>
            <a:off x="469683" y="2788920"/>
            <a:ext cx="2525709" cy="3575444"/>
          </a:xfrm>
          <a:prstGeom prst="rect">
            <a:avLst/>
          </a:prstGeom>
          <a:ln>
            <a:solidFill>
              <a:schemeClr val="tx1"/>
            </a:solidFill>
            <a:prstDash val="dash"/>
          </a:ln>
        </p:spPr>
        <p:txBody>
          <a:bodyPr wrap="square"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Project control standards are </a:t>
            </a:r>
            <a:r>
              <a:rPr kumimoji="0" lang="en-US" sz="1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established beforehand to create a baseline on the project schedule, scope and cost. The baseline becomes the benchmark for measuring and reporting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The baseline varies from project to project.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These parameters are measured and analyzed independently. Setting critical routes and milestones ahead of time aids in efficiently tracking the project schedule. The cost baseline comprises the expected cost of the project as well as all direct </a:t>
            </a: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and indirect charges</a:t>
            </a: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sz="1100" dirty="0">
              <a:solidFill>
                <a:prstClr val="black"/>
              </a:solidFill>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 name="Shape">
            <a:extLst>
              <a:ext uri="{FF2B5EF4-FFF2-40B4-BE49-F238E27FC236}">
                <a16:creationId xmlns:a16="http://schemas.microsoft.com/office/drawing/2014/main" id="{99A660BE-512D-FD48-A6F1-D92EC5DA32F1}"/>
              </a:ext>
            </a:extLst>
          </p:cNvPr>
          <p:cNvSpPr/>
          <p:nvPr/>
        </p:nvSpPr>
        <p:spPr>
          <a:xfrm>
            <a:off x="3544678" y="2115132"/>
            <a:ext cx="2103120" cy="3657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2">
              <a:lumMod val="75000"/>
            </a:schemeClr>
          </a:solidFill>
          <a:ln w="12700">
            <a:miter lim="400000"/>
          </a:ln>
        </p:spPr>
        <p:txBody>
          <a:bodyPr lIns="182880" tIns="38100" rIns="38100" bIns="38100" anchor="ctr"/>
          <a:lstStyle/>
          <a:p>
            <a:pPr algn="ctr">
              <a:defRPr sz="3000">
                <a:solidFill>
                  <a:srgbClr val="FFFFFF"/>
                </a:solidFill>
              </a:defRPr>
            </a:pPr>
            <a:r>
              <a:rPr lang="en-IN" sz="1200" b="1" dirty="0">
                <a:solidFill>
                  <a:prstClr val="white"/>
                </a:solidFill>
                <a:latin typeface="Times New Roman" panose="02020603050405020304" pitchFamily="18" charset="0"/>
                <a:cs typeface="Times New Roman" panose="02020603050405020304" pitchFamily="18" charset="0"/>
              </a:rPr>
              <a:t>Measure</a:t>
            </a:r>
            <a:endParaRPr lang="en-US" sz="1200" b="1" dirty="0">
              <a:solidFill>
                <a:schemeClr val="bg1"/>
              </a:solidFill>
              <a:latin typeface="Times New Roman" panose="02020603050405020304" pitchFamily="18" charset="0"/>
              <a:cs typeface="Times New Roman" panose="02020603050405020304" pitchFamily="18" charset="0"/>
            </a:endParaRPr>
          </a:p>
        </p:txBody>
      </p:sp>
      <p:sp>
        <p:nvSpPr>
          <p:cNvPr id="21" name="Shape">
            <a:extLst>
              <a:ext uri="{FF2B5EF4-FFF2-40B4-BE49-F238E27FC236}">
                <a16:creationId xmlns:a16="http://schemas.microsoft.com/office/drawing/2014/main" id="{FC85C639-811D-2F09-0065-389163077DC5}"/>
              </a:ext>
            </a:extLst>
          </p:cNvPr>
          <p:cNvSpPr/>
          <p:nvPr/>
        </p:nvSpPr>
        <p:spPr>
          <a:xfrm>
            <a:off x="6395873" y="2115132"/>
            <a:ext cx="2103120" cy="3657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2">
              <a:lumMod val="75000"/>
            </a:schemeClr>
          </a:solidFill>
          <a:ln w="12700">
            <a:miter lim="400000"/>
          </a:ln>
        </p:spPr>
        <p:txBody>
          <a:bodyPr lIns="18288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dirty="0">
                <a:ln>
                  <a:noFill/>
                </a:ln>
                <a:solidFill>
                  <a:schemeClr val="bg1"/>
                </a:solidFill>
                <a:effectLst/>
                <a:uLnTx/>
                <a:uFillTx/>
                <a:latin typeface="Times New Roman" panose="02020603050405020304" pitchFamily="18" charset="0"/>
                <a:cs typeface="Times New Roman" panose="02020603050405020304" pitchFamily="18" charset="0"/>
              </a:rPr>
              <a:t>Analysis</a:t>
            </a:r>
          </a:p>
        </p:txBody>
      </p:sp>
      <p:sp>
        <p:nvSpPr>
          <p:cNvPr id="22" name="Shape">
            <a:extLst>
              <a:ext uri="{FF2B5EF4-FFF2-40B4-BE49-F238E27FC236}">
                <a16:creationId xmlns:a16="http://schemas.microsoft.com/office/drawing/2014/main" id="{8BEA0F74-3A75-612F-B93F-3F735BAAD314}"/>
              </a:ext>
            </a:extLst>
          </p:cNvPr>
          <p:cNvSpPr/>
          <p:nvPr/>
        </p:nvSpPr>
        <p:spPr>
          <a:xfrm>
            <a:off x="9247068" y="2094457"/>
            <a:ext cx="2103120" cy="3657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2">
              <a:lumMod val="75000"/>
            </a:schemeClr>
          </a:solidFill>
          <a:ln w="12700">
            <a:miter lim="400000"/>
          </a:ln>
        </p:spPr>
        <p:txBody>
          <a:bodyPr lIns="18288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sz="3000">
                <a:solidFill>
                  <a:srgbClr val="FFFFFF"/>
                </a:solidFill>
              </a:defRPr>
            </a:pPr>
            <a:r>
              <a:rPr lang="fr-CA" sz="1200" b="1" kern="0" dirty="0">
                <a:solidFill>
                  <a:srgbClr val="F1EEEF"/>
                </a:solidFill>
                <a:latin typeface="Times New Roman" panose="02020603050405020304" pitchFamily="18" charset="0"/>
                <a:cs typeface="Times New Roman" panose="02020603050405020304" pitchFamily="18" charset="0"/>
              </a:rPr>
              <a:t>Corrective </a:t>
            </a:r>
            <a:r>
              <a:rPr lang="en-US" sz="1200" b="1" kern="0" dirty="0">
                <a:solidFill>
                  <a:srgbClr val="F1EEEF"/>
                </a:solidFill>
                <a:latin typeface="Times New Roman" panose="02020603050405020304" pitchFamily="18" charset="0"/>
                <a:cs typeface="Times New Roman" panose="02020603050405020304" pitchFamily="18" charset="0"/>
              </a:rPr>
              <a:t>steps</a:t>
            </a:r>
            <a:endParaRPr kumimoji="0" lang="en-US" sz="1200" b="1" i="0" u="none" strike="noStrike" kern="0" cap="none" spc="0" normalizeH="0" baseline="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752DD7FE-BF24-E330-F7EB-58C460428DCB}"/>
              </a:ext>
            </a:extLst>
          </p:cNvPr>
          <p:cNvSpPr/>
          <p:nvPr/>
        </p:nvSpPr>
        <p:spPr>
          <a:xfrm>
            <a:off x="349149" y="1604082"/>
            <a:ext cx="11522075" cy="283964"/>
          </a:xfrm>
          <a:prstGeom prst="rect">
            <a:avLst/>
          </a:prstGeom>
          <a:solidFill>
            <a:srgbClr val="252E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Project control process</a:t>
            </a:r>
          </a:p>
        </p:txBody>
      </p:sp>
      <p:sp>
        <p:nvSpPr>
          <p:cNvPr id="14" name="Shape">
            <a:extLst>
              <a:ext uri="{FF2B5EF4-FFF2-40B4-BE49-F238E27FC236}">
                <a16:creationId xmlns:a16="http://schemas.microsoft.com/office/drawing/2014/main" id="{269A49F8-C6F9-4038-E1BE-36609295642F}"/>
              </a:ext>
            </a:extLst>
          </p:cNvPr>
          <p:cNvSpPr/>
          <p:nvPr/>
        </p:nvSpPr>
        <p:spPr>
          <a:xfrm>
            <a:off x="693483" y="2094457"/>
            <a:ext cx="2103120" cy="3657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chemeClr val="tx2">
              <a:lumMod val="75000"/>
            </a:schemeClr>
          </a:solidFill>
          <a:ln w="12700">
            <a:miter lim="400000"/>
          </a:ln>
        </p:spPr>
        <p:txBody>
          <a:bodyPr lIns="182880" tIns="38100" rIns="38100" bIns="381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solidFill>
                  <a:prstClr val="white"/>
                </a:solidFill>
                <a:latin typeface="Times New Roman" panose="02020603050405020304" pitchFamily="18" charset="0"/>
                <a:cs typeface="Times New Roman" panose="02020603050405020304" pitchFamily="18" charset="0"/>
              </a:rPr>
              <a:t>Establish baseline</a:t>
            </a:r>
          </a:p>
        </p:txBody>
      </p:sp>
      <p:sp>
        <p:nvSpPr>
          <p:cNvPr id="13" name="Oval 12">
            <a:extLst>
              <a:ext uri="{FF2B5EF4-FFF2-40B4-BE49-F238E27FC236}">
                <a16:creationId xmlns:a16="http://schemas.microsoft.com/office/drawing/2014/main" id="{9BDFFD5D-AF42-B6C4-FC3A-9957B6A59E5E}"/>
              </a:ext>
            </a:extLst>
          </p:cNvPr>
          <p:cNvSpPr/>
          <p:nvPr/>
        </p:nvSpPr>
        <p:spPr>
          <a:xfrm>
            <a:off x="597361" y="1920321"/>
            <a:ext cx="327546" cy="33095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1</a:t>
            </a:r>
          </a:p>
        </p:txBody>
      </p:sp>
      <p:sp>
        <p:nvSpPr>
          <p:cNvPr id="28" name="Rectangle 27">
            <a:extLst>
              <a:ext uri="{FF2B5EF4-FFF2-40B4-BE49-F238E27FC236}">
                <a16:creationId xmlns:a16="http://schemas.microsoft.com/office/drawing/2014/main" id="{AA13E23C-E688-3778-30D4-A2F26110119A}"/>
              </a:ext>
            </a:extLst>
          </p:cNvPr>
          <p:cNvSpPr/>
          <p:nvPr/>
        </p:nvSpPr>
        <p:spPr>
          <a:xfrm>
            <a:off x="3350071" y="2788919"/>
            <a:ext cx="2525709" cy="3575444"/>
          </a:xfrm>
          <a:prstGeom prst="rect">
            <a:avLst/>
          </a:prstGeom>
          <a:ln>
            <a:solidFill>
              <a:schemeClr val="tx1"/>
            </a:solidFill>
            <a:prstDash val="dash"/>
          </a:ln>
        </p:spPr>
        <p:txBody>
          <a:bodyPr wrap="square" anchor="t">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In project control, measuring refers to the act of gathering information about the project. This data can be associated with cost, time, quality, resources, and other aspects. When the project baselines are created, the project can be monitored and measured using it as a reference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This is accomplished using a software application that collects and analyzes project progress data on a continual basis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latin typeface="Times New Roman" panose="02020603050405020304" pitchFamily="18" charset="0"/>
                <a:cs typeface="Times New Roman" panose="02020603050405020304" pitchFamily="18" charset="0"/>
              </a:rPr>
              <a:t>Reports, dashboards, and </a:t>
            </a:r>
            <a:r>
              <a:rPr lang="en-US" sz="1200" dirty="0">
                <a:solidFill>
                  <a:prstClr val="black"/>
                </a:solidFill>
                <a:latin typeface="Times New Roman" panose="02020603050405020304" pitchFamily="18" charset="0"/>
                <a:cs typeface="Times New Roman" panose="02020603050405020304" pitchFamily="18" charset="0"/>
              </a:rPr>
              <a:t>checklists are used to showcase this information. Some solutions can also anticipate project data, which helps with project control</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F3EDD8B7-21A4-943D-D476-D3EFD4C6F2E1}"/>
              </a:ext>
            </a:extLst>
          </p:cNvPr>
          <p:cNvSpPr/>
          <p:nvPr/>
        </p:nvSpPr>
        <p:spPr>
          <a:xfrm>
            <a:off x="6230459" y="2788919"/>
            <a:ext cx="2525709" cy="3575443"/>
          </a:xfrm>
          <a:prstGeom prst="rect">
            <a:avLst/>
          </a:prstGeom>
          <a:ln>
            <a:solidFill>
              <a:schemeClr val="tx1"/>
            </a:solidFill>
            <a:prstDash val="dash"/>
          </a:ln>
        </p:spPr>
        <p:txBody>
          <a:bodyPr wrap="square" anchor="ctr">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prstClr val="black"/>
                </a:solidFill>
                <a:latin typeface="Times New Roman" panose="02020603050405020304" pitchFamily="18" charset="0"/>
                <a:cs typeface="Times New Roman" panose="02020603050405020304" pitchFamily="18" charset="0"/>
              </a:rPr>
              <a:t>Analysis involves gathering and examining the project data to identify deviations from the baseline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The purpose of analysis is that the project control team can collect the data and make useful decisions based on the data collected to manage risk and keep the project on track</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prstClr val="black"/>
                </a:solidFill>
                <a:latin typeface="Times New Roman" panose="02020603050405020304" pitchFamily="18" charset="0"/>
                <a:cs typeface="Times New Roman" panose="02020603050405020304" pitchFamily="18" charset="0"/>
              </a:rPr>
              <a:t>The analysis process involves evaluating project progress, forecasting future outcomes based on current measurements, and implementing measures to improve performance. A proper analysis can reveal the root cause of the deviation from the project baseline</a:t>
            </a: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0F7EB816-CDFC-7AAC-4024-8171E2633476}"/>
              </a:ext>
            </a:extLst>
          </p:cNvPr>
          <p:cNvSpPr/>
          <p:nvPr/>
        </p:nvSpPr>
        <p:spPr>
          <a:xfrm>
            <a:off x="9064966" y="2799346"/>
            <a:ext cx="2525709" cy="3510011"/>
          </a:xfrm>
          <a:prstGeom prst="rect">
            <a:avLst/>
          </a:prstGeom>
          <a:ln>
            <a:solidFill>
              <a:schemeClr val="tx1"/>
            </a:solidFill>
            <a:prstDash val="dash"/>
          </a:ln>
        </p:spPr>
        <p:txBody>
          <a:bodyPr wrap="square" anchor="t">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prstClr val="black"/>
                </a:solidFill>
                <a:latin typeface="Times New Roman" panose="02020603050405020304" pitchFamily="18" charset="0"/>
                <a:cs typeface="Times New Roman" panose="02020603050405020304" pitchFamily="18" charset="0"/>
              </a:rPr>
              <a:t>The final stage of the project control process is taking corrective actions. Project managers may perform procedures such as changing activities to get back on track and taking remedial actions to remove the obstruction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solidFill>
                  <a:prstClr val="black"/>
                </a:solidFill>
                <a:latin typeface="Times New Roman" panose="02020603050405020304" pitchFamily="18" charset="0"/>
                <a:cs typeface="Times New Roman" panose="02020603050405020304" pitchFamily="18" charset="0"/>
              </a:rPr>
              <a:t>The project management team implements corrective measures by developing a plan of action to address the root cause and execute preventative measures to ensure that the same deviations do not occur in the future</a:t>
            </a:r>
          </a:p>
        </p:txBody>
      </p:sp>
      <p:sp>
        <p:nvSpPr>
          <p:cNvPr id="32" name="Arrow: Right 31">
            <a:extLst>
              <a:ext uri="{FF2B5EF4-FFF2-40B4-BE49-F238E27FC236}">
                <a16:creationId xmlns:a16="http://schemas.microsoft.com/office/drawing/2014/main" id="{15B0F2A3-C7DA-4BFF-6CDC-DA10BFF20C36}"/>
              </a:ext>
            </a:extLst>
          </p:cNvPr>
          <p:cNvSpPr/>
          <p:nvPr/>
        </p:nvSpPr>
        <p:spPr>
          <a:xfrm>
            <a:off x="3021053" y="2177534"/>
            <a:ext cx="286797" cy="234109"/>
          </a:xfrm>
          <a:prstGeom prst="right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3" name="Arrow: Right 32">
            <a:extLst>
              <a:ext uri="{FF2B5EF4-FFF2-40B4-BE49-F238E27FC236}">
                <a16:creationId xmlns:a16="http://schemas.microsoft.com/office/drawing/2014/main" id="{928BF2B9-F972-1AA7-3CA4-2A50F45E42EE}"/>
              </a:ext>
            </a:extLst>
          </p:cNvPr>
          <p:cNvSpPr/>
          <p:nvPr/>
        </p:nvSpPr>
        <p:spPr>
          <a:xfrm>
            <a:off x="5875780" y="2188284"/>
            <a:ext cx="286797" cy="234109"/>
          </a:xfrm>
          <a:prstGeom prst="right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4" name="Arrow: Right 33">
            <a:extLst>
              <a:ext uri="{FF2B5EF4-FFF2-40B4-BE49-F238E27FC236}">
                <a16:creationId xmlns:a16="http://schemas.microsoft.com/office/drawing/2014/main" id="{C263E91F-7965-A37D-D03B-50A09209D5B0}"/>
              </a:ext>
            </a:extLst>
          </p:cNvPr>
          <p:cNvSpPr/>
          <p:nvPr/>
        </p:nvSpPr>
        <p:spPr>
          <a:xfrm>
            <a:off x="8748608" y="2182327"/>
            <a:ext cx="286797" cy="234109"/>
          </a:xfrm>
          <a:prstGeom prst="rightArrow">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5" name="Oval 34">
            <a:extLst>
              <a:ext uri="{FF2B5EF4-FFF2-40B4-BE49-F238E27FC236}">
                <a16:creationId xmlns:a16="http://schemas.microsoft.com/office/drawing/2014/main" id="{8DF54378-0965-7C9D-54EC-12458BCF4086}"/>
              </a:ext>
            </a:extLst>
          </p:cNvPr>
          <p:cNvSpPr/>
          <p:nvPr/>
        </p:nvSpPr>
        <p:spPr>
          <a:xfrm>
            <a:off x="3418571" y="1946379"/>
            <a:ext cx="327546" cy="33095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rPr>
              <a:t>2</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6" name="Oval 35">
            <a:extLst>
              <a:ext uri="{FF2B5EF4-FFF2-40B4-BE49-F238E27FC236}">
                <a16:creationId xmlns:a16="http://schemas.microsoft.com/office/drawing/2014/main" id="{C6DB6098-7C22-3FC6-0549-AEC6455B0044}"/>
              </a:ext>
            </a:extLst>
          </p:cNvPr>
          <p:cNvSpPr/>
          <p:nvPr/>
        </p:nvSpPr>
        <p:spPr>
          <a:xfrm>
            <a:off x="6327373" y="1920321"/>
            <a:ext cx="327546" cy="33095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rPr>
              <a:t>3</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37" name="Oval 36">
            <a:extLst>
              <a:ext uri="{FF2B5EF4-FFF2-40B4-BE49-F238E27FC236}">
                <a16:creationId xmlns:a16="http://schemas.microsoft.com/office/drawing/2014/main" id="{18C599AF-C3D5-BBAD-D487-9B29B176E7C2}"/>
              </a:ext>
            </a:extLst>
          </p:cNvPr>
          <p:cNvSpPr/>
          <p:nvPr/>
        </p:nvSpPr>
        <p:spPr>
          <a:xfrm>
            <a:off x="9148583" y="1963631"/>
            <a:ext cx="327546" cy="330958"/>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Times New Roman" panose="02020603050405020304" pitchFamily="18" charset="0"/>
                <a:cs typeface="Times New Roman" panose="02020603050405020304" pitchFamily="18" charset="0"/>
              </a:rPr>
              <a:t>4</a:t>
            </a: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3870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E779BF-B32F-B9C6-6209-8D169C1431F2}"/>
              </a:ext>
            </a:extLst>
          </p:cNvPr>
          <p:cNvSpPr>
            <a:spLocks noGrp="1"/>
          </p:cNvSpPr>
          <p:nvPr>
            <p:ph type="body" sz="quarter" idx="12"/>
          </p:nvPr>
        </p:nvSpPr>
        <p:spPr/>
        <p:txBody>
          <a:bodyPr/>
          <a:lstStyle/>
          <a:p>
            <a:r>
              <a:rPr lang="en-US" dirty="0"/>
              <a:t>Standards such as BS 6079:2019, ISO 10006, ISO 21500, and GovS 002 provide project management principles that aid in project control and quality management. These guidelines establish expectations and serve as a guide for project management and project control. Other acts and regulations enacted by the government have improved the safety and effectiveness of the workplace.</a:t>
            </a:r>
            <a:endParaRPr lang="en-IN" dirty="0"/>
          </a:p>
        </p:txBody>
      </p:sp>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t>Regulatory Compliance and Standards for Project Control (1/2)</a:t>
            </a:r>
            <a:endParaRPr lang="en-IN" dirty="0"/>
          </a:p>
        </p:txBody>
      </p:sp>
      <p:graphicFrame>
        <p:nvGraphicFramePr>
          <p:cNvPr id="5" name="Table 2">
            <a:extLst>
              <a:ext uri="{FF2B5EF4-FFF2-40B4-BE49-F238E27FC236}">
                <a16:creationId xmlns:a16="http://schemas.microsoft.com/office/drawing/2014/main" id="{9EEF6616-C9A9-D74F-C4BE-6D135DFB99C5}"/>
              </a:ext>
            </a:extLst>
          </p:cNvPr>
          <p:cNvGraphicFramePr>
            <a:graphicFrameLocks noGrp="1"/>
          </p:cNvGraphicFramePr>
          <p:nvPr>
            <p:extLst>
              <p:ext uri="{D42A27DB-BD31-4B8C-83A1-F6EECF244321}">
                <p14:modId xmlns:p14="http://schemas.microsoft.com/office/powerpoint/2010/main" val="1505004986"/>
              </p:ext>
            </p:extLst>
          </p:nvPr>
        </p:nvGraphicFramePr>
        <p:xfrm>
          <a:off x="360000" y="1281708"/>
          <a:ext cx="11520000" cy="5127036"/>
        </p:xfrm>
        <a:graphic>
          <a:graphicData uri="http://schemas.openxmlformats.org/drawingml/2006/table">
            <a:tbl>
              <a:tblPr firstRow="1" bandRow="1">
                <a:tableStyleId>{5C22544A-7EE6-4342-B048-85BDC9FD1C3A}</a:tableStyleId>
              </a:tblPr>
              <a:tblGrid>
                <a:gridCol w="1947771">
                  <a:extLst>
                    <a:ext uri="{9D8B030D-6E8A-4147-A177-3AD203B41FA5}">
                      <a16:colId xmlns:a16="http://schemas.microsoft.com/office/drawing/2014/main" val="1795737015"/>
                    </a:ext>
                  </a:extLst>
                </a:gridCol>
                <a:gridCol w="7118562">
                  <a:extLst>
                    <a:ext uri="{9D8B030D-6E8A-4147-A177-3AD203B41FA5}">
                      <a16:colId xmlns:a16="http://schemas.microsoft.com/office/drawing/2014/main" val="3390375052"/>
                    </a:ext>
                  </a:extLst>
                </a:gridCol>
                <a:gridCol w="2453667">
                  <a:extLst>
                    <a:ext uri="{9D8B030D-6E8A-4147-A177-3AD203B41FA5}">
                      <a16:colId xmlns:a16="http://schemas.microsoft.com/office/drawing/2014/main" val="3766744089"/>
                    </a:ext>
                  </a:extLst>
                </a:gridCol>
              </a:tblGrid>
              <a:tr h="612793">
                <a:tc>
                  <a:txBody>
                    <a:bodyPr/>
                    <a:lstStyle/>
                    <a:p>
                      <a:pPr algn="ctr"/>
                      <a:r>
                        <a:rPr lang="en-US" sz="1200" b="1" i="0" dirty="0">
                          <a:solidFill>
                            <a:schemeClr val="tx2"/>
                          </a:solidFill>
                          <a:latin typeface="Times New Roman" panose="02020603050405020304" pitchFamily="18" charset="0"/>
                          <a:cs typeface="Times New Roman" panose="02020603050405020304" pitchFamily="18" charset="0"/>
                        </a:rPr>
                        <a:t>Regulatory compliance and standards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Acts and regulations in UK and Ireland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0900254"/>
                  </a:ext>
                </a:extLst>
              </a:tr>
              <a:tr h="24307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01</a:t>
                      </a:r>
                      <a:endParaRPr kumimoji="0" lang="en-IN"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British standards for project management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c>
                  <a:txBody>
                    <a:bodyPr/>
                    <a:lstStyle/>
                    <a:p>
                      <a:pPr marL="165100"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BS </a:t>
                      </a:r>
                      <a:r>
                        <a:rPr kumimoji="0" lang="en-US" sz="12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6079:2019 is a project management standard that assists businesses with project management. It also aids in the regulation of management processes and guides organizations in the planning, execution, and control of their projects. Similarly, ISO 10006 and ISO 21500 gives guidelines on project quality management with a particular focus on project management</a:t>
                      </a:r>
                    </a:p>
                    <a:p>
                      <a:pPr marL="165100" marR="0" lvl="0" indent="-1651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Government Functional Standard “GovS 002: Project Delivery” is a detailed-out guidebook that includes guidelines from the Project Management Book of Knowledge (PMBOK) and </a:t>
                      </a:r>
                      <a:r>
                        <a:rPr kumimoji="0" lang="en-US" sz="1200" b="0" i="0" u="none" strike="noStrike" kern="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Projects In Controlled Environments</a:t>
                      </a:r>
                      <a:r>
                        <a:rPr kumimoji="0" lang="en-US" sz="12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 (PRINCE2), which are the two other guides and standards established by governments and issued by independent institutes. The UK government created PRINCE2 for IT project management, which has since become a standard reference for </a:t>
                      </a:r>
                      <a:r>
                        <a:rPr kumimoji="0" lang="en-US" sz="1200" b="0" i="0"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generic and all forms of project management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28600" marR="0" lvl="0" indent="-1079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ISO </a:t>
                      </a:r>
                      <a:r>
                        <a:rPr kumimoji="0" lang="en-US" sz="12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21500:2012 and ISO 10006:2004  are applicable in the UK and Ireland</a:t>
                      </a:r>
                    </a:p>
                    <a:p>
                      <a:pPr marL="228600" marR="0" lvl="0" indent="-1079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BS 6079:2019 is applicable in the UK</a:t>
                      </a:r>
                    </a:p>
                    <a:p>
                      <a:pPr marL="228600" marR="0" lvl="0" indent="-1079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PMBOK and PMI institute guidelines are widely recognized in Ireland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5892951"/>
                  </a:ext>
                </a:extLst>
              </a:tr>
              <a:tr h="20834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Data Protection Act</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c>
                  <a:txBody>
                    <a:bodyPr/>
                    <a:lstStyle/>
                    <a:p>
                      <a:pPr marL="171450" indent="-171450" algn="l">
                        <a:buFont typeface="Wingdings" panose="05000000000000000000" pitchFamily="2" charset="2"/>
                        <a:buChar char="§"/>
                      </a:pPr>
                      <a:r>
                        <a:rPr lang="en-US" sz="1200" dirty="0">
                          <a:solidFill>
                            <a:schemeClr val="tx1"/>
                          </a:solidFill>
                          <a:latin typeface="Times New Roman" panose="02020603050405020304" pitchFamily="18" charset="0"/>
                          <a:cs typeface="Times New Roman" panose="02020603050405020304" pitchFamily="18" charset="0"/>
                        </a:rPr>
                        <a:t>GDPR requires businesses to protect the personal data and privacy of EU citizens for transactions that occur within the EU member states. Non-compliance could result in hefty penalties </a:t>
                      </a:r>
                    </a:p>
                    <a:p>
                      <a:pPr marL="171450" indent="-171450" algn="l">
                        <a:buFont typeface="Wingdings" panose="05000000000000000000" pitchFamily="2" charset="2"/>
                        <a:buChar char="§"/>
                      </a:pPr>
                      <a:r>
                        <a:rPr lang="en-US" sz="1200" dirty="0">
                          <a:solidFill>
                            <a:schemeClr val="tx1"/>
                          </a:solidFill>
                          <a:latin typeface="Times New Roman" panose="02020603050405020304" pitchFamily="18" charset="0"/>
                          <a:cs typeface="Times New Roman" panose="02020603050405020304" pitchFamily="18" charset="0"/>
                        </a:rPr>
                        <a:t>To </a:t>
                      </a:r>
                      <a:r>
                        <a:rPr kumimoji="0" lang="en-US" sz="1200" b="0" i="0" u="none" strike="noStrike" kern="0" cap="none" spc="0" normalizeH="0" baseline="0" dirty="0">
                          <a:ln>
                            <a:noFill/>
                          </a:ln>
                          <a:solidFill>
                            <a:schemeClr val="tx1"/>
                          </a:solidFill>
                          <a:effectLst/>
                          <a:uLnTx/>
                          <a:uFillTx/>
                          <a:latin typeface="Times New Roman" panose="02020603050405020304" pitchFamily="18" charset="0"/>
                          <a:ea typeface="+mn-ea"/>
                          <a:cs typeface="Times New Roman" panose="02020603050405020304" pitchFamily="18" charset="0"/>
                        </a:rPr>
                        <a:t>mitigate</a:t>
                      </a:r>
                      <a:r>
                        <a:rPr lang="en-US" sz="1200" dirty="0">
                          <a:solidFill>
                            <a:schemeClr val="tx1"/>
                          </a:solidFill>
                          <a:latin typeface="Times New Roman" panose="02020603050405020304" pitchFamily="18" charset="0"/>
                          <a:cs typeface="Times New Roman" panose="02020603050405020304" pitchFamily="18" charset="0"/>
                        </a:rPr>
                        <a:t> the risk associated with data privacy, project management companies must follow the below mentioned steps: </a:t>
                      </a:r>
                    </a:p>
                    <a:p>
                      <a:pPr marL="628650" lvl="1" indent="-171450" algn="l">
                        <a:buFont typeface="Courier New" panose="02070309020205020404" pitchFamily="49" charset="0"/>
                        <a:buChar char="o"/>
                      </a:pPr>
                      <a:r>
                        <a:rPr lang="en-US" sz="1200" dirty="0">
                          <a:solidFill>
                            <a:schemeClr val="tx1"/>
                          </a:solidFill>
                          <a:latin typeface="Times New Roman" panose="02020603050405020304" pitchFamily="18" charset="0"/>
                          <a:cs typeface="Times New Roman" panose="02020603050405020304" pitchFamily="18" charset="0"/>
                        </a:rPr>
                        <a:t>Implement comprehensive policies and procedures for addressing data security, record keeping, and cross-border transfer </a:t>
                      </a:r>
                    </a:p>
                    <a:p>
                      <a:pPr marL="628650" lvl="1" indent="-171450" algn="l">
                        <a:buFont typeface="Courier New" panose="02070309020205020404" pitchFamily="49" charset="0"/>
                        <a:buChar char="o"/>
                      </a:pPr>
                      <a:r>
                        <a:rPr lang="en-US" sz="1200" dirty="0">
                          <a:solidFill>
                            <a:schemeClr val="tx1"/>
                          </a:solidFill>
                          <a:latin typeface="Times New Roman" panose="02020603050405020304" pitchFamily="18" charset="0"/>
                          <a:cs typeface="Times New Roman" panose="02020603050405020304" pitchFamily="18" charset="0"/>
                        </a:rPr>
                        <a:t>Implement policy and workflow for executing Data Protection Agreements (DPAs) with vendors and other third parties to ensure processes are compliant with GDPR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8925" marR="0" lvl="1" indent="-16827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Data </a:t>
                      </a:r>
                      <a:r>
                        <a:rPr kumimoji="0" lang="en-US" sz="12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Protection Act 2018 is applicale in the UK and Ireland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0400671"/>
                  </a:ext>
                </a:extLst>
              </a:tr>
            </a:tbl>
          </a:graphicData>
        </a:graphic>
      </p:graphicFrame>
      <p:sp>
        <p:nvSpPr>
          <p:cNvPr id="6" name="Footer Placeholder 1">
            <a:extLst>
              <a:ext uri="{FF2B5EF4-FFF2-40B4-BE49-F238E27FC236}">
                <a16:creationId xmlns:a16="http://schemas.microsoft.com/office/drawing/2014/main" id="{BB3B0B6F-DB17-7CD5-BE5B-17B8651969CF}"/>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3318248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35049-8F6A-D20F-18E7-974807E7E11A}"/>
              </a:ext>
            </a:extLst>
          </p:cNvPr>
          <p:cNvSpPr>
            <a:spLocks noGrp="1"/>
          </p:cNvSpPr>
          <p:nvPr>
            <p:ph type="title"/>
          </p:nvPr>
        </p:nvSpPr>
        <p:spPr/>
        <p:txBody>
          <a:bodyPr/>
          <a:lstStyle/>
          <a:p>
            <a:r>
              <a:rPr lang="en-US" dirty="0"/>
              <a:t>Regulatory Compliance and Standards for Project Control (2/2)</a:t>
            </a:r>
          </a:p>
        </p:txBody>
      </p:sp>
      <p:graphicFrame>
        <p:nvGraphicFramePr>
          <p:cNvPr id="14" name="Table 2">
            <a:extLst>
              <a:ext uri="{FF2B5EF4-FFF2-40B4-BE49-F238E27FC236}">
                <a16:creationId xmlns:a16="http://schemas.microsoft.com/office/drawing/2014/main" id="{7825384B-62A1-D7D1-6579-DD32F6816E38}"/>
              </a:ext>
            </a:extLst>
          </p:cNvPr>
          <p:cNvGraphicFramePr>
            <a:graphicFrameLocks noGrp="1"/>
          </p:cNvGraphicFramePr>
          <p:nvPr>
            <p:extLst>
              <p:ext uri="{D42A27DB-BD31-4B8C-83A1-F6EECF244321}">
                <p14:modId xmlns:p14="http://schemas.microsoft.com/office/powerpoint/2010/main" val="2432245916"/>
              </p:ext>
            </p:extLst>
          </p:nvPr>
        </p:nvGraphicFramePr>
        <p:xfrm>
          <a:off x="347490" y="479844"/>
          <a:ext cx="11524515" cy="2130928"/>
        </p:xfrm>
        <a:graphic>
          <a:graphicData uri="http://schemas.openxmlformats.org/drawingml/2006/table">
            <a:tbl>
              <a:tblPr firstRow="1" bandRow="1">
                <a:tableStyleId>{5C22544A-7EE6-4342-B048-85BDC9FD1C3A}</a:tableStyleId>
              </a:tblPr>
              <a:tblGrid>
                <a:gridCol w="1947672">
                  <a:extLst>
                    <a:ext uri="{9D8B030D-6E8A-4147-A177-3AD203B41FA5}">
                      <a16:colId xmlns:a16="http://schemas.microsoft.com/office/drawing/2014/main" val="1795737015"/>
                    </a:ext>
                  </a:extLst>
                </a:gridCol>
                <a:gridCol w="7123176">
                  <a:extLst>
                    <a:ext uri="{9D8B030D-6E8A-4147-A177-3AD203B41FA5}">
                      <a16:colId xmlns:a16="http://schemas.microsoft.com/office/drawing/2014/main" val="3390375052"/>
                    </a:ext>
                  </a:extLst>
                </a:gridCol>
                <a:gridCol w="2453667">
                  <a:extLst>
                    <a:ext uri="{9D8B030D-6E8A-4147-A177-3AD203B41FA5}">
                      <a16:colId xmlns:a16="http://schemas.microsoft.com/office/drawing/2014/main" val="3766744089"/>
                    </a:ext>
                  </a:extLst>
                </a:gridCol>
              </a:tblGrid>
              <a:tr h="612648">
                <a:tc>
                  <a:txBody>
                    <a:bodyPr/>
                    <a:lstStyle/>
                    <a:p>
                      <a:pPr algn="ctr"/>
                      <a:r>
                        <a:rPr lang="en-US" sz="1200" b="1" i="0" dirty="0">
                          <a:solidFill>
                            <a:schemeClr val="tx2"/>
                          </a:solidFill>
                          <a:latin typeface="Times New Roman" panose="02020603050405020304" pitchFamily="18" charset="0"/>
                          <a:cs typeface="Times New Roman" panose="02020603050405020304" pitchFamily="18" charset="0"/>
                        </a:rPr>
                        <a:t>Regulatory compliance and standards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tx2"/>
                          </a:solidFill>
                          <a:effectLst/>
                          <a:uLnTx/>
                          <a:uFillTx/>
                          <a:latin typeface="Times New Roman" panose="02020603050405020304" pitchFamily="18" charset="0"/>
                          <a:ea typeface="+mn-ea"/>
                          <a:cs typeface="Times New Roman" panose="02020603050405020304" pitchFamily="18" charset="0"/>
                        </a:rPr>
                        <a:t>Acts and regulations in UK and Ireland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0900254"/>
                  </a:ext>
                </a:extLst>
              </a:tr>
              <a:tr h="15182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03</a:t>
                      </a:r>
                      <a:endParaRPr kumimoji="0" lang="en-US" sz="1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Health and Safety at Work Act</a:t>
                      </a:r>
                      <a:endParaRPr lang="en-IN"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c>
                  <a:txBody>
                    <a:bodyPr/>
                    <a:lstStyle/>
                    <a:p>
                      <a:pPr marL="171450" indent="-171450" algn="l">
                        <a:buFont typeface="Wingdings" panose="05000000000000000000" pitchFamily="2" charset="2"/>
                        <a:buChar char="§"/>
                      </a:pPr>
                      <a:r>
                        <a:rPr kumimoji="0" lang="en-US" sz="1200" b="0" i="0"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The Health Safety at </a:t>
                      </a:r>
                      <a:r>
                        <a:rPr kumimoji="0" lang="en-US" sz="12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Work Act (HSWA) takes into consideration occupational fatalities, injuries, and diseases. The project management companies are bound to follow the HSWA. The key benefits of implementing the Act in the project management activities are as follows:</a:t>
                      </a:r>
                      <a:endParaRPr lang="en-US" sz="1200" dirty="0">
                        <a:solidFill>
                          <a:schemeClr val="tx1"/>
                        </a:solidFill>
                        <a:latin typeface="Times New Roman" panose="02020603050405020304" pitchFamily="18" charset="0"/>
                        <a:cs typeface="Times New Roman" panose="02020603050405020304" pitchFamily="18" charset="0"/>
                      </a:endParaRPr>
                    </a:p>
                    <a:p>
                      <a:pPr marL="628650" lvl="1" indent="-171450" algn="l">
                        <a:buFont typeface="Courier New" panose="02070309020205020404" pitchFamily="49" charset="0"/>
                        <a:buChar char="o"/>
                      </a:pPr>
                      <a:r>
                        <a:rPr lang="en-US" sz="1200" dirty="0">
                          <a:solidFill>
                            <a:schemeClr val="tx1"/>
                          </a:solidFill>
                          <a:latin typeface="Times New Roman" panose="02020603050405020304" pitchFamily="18" charset="0"/>
                          <a:cs typeface="Times New Roman" panose="02020603050405020304" pitchFamily="18" charset="0"/>
                        </a:rPr>
                        <a:t>Reduced risk of project functions </a:t>
                      </a:r>
                    </a:p>
                    <a:p>
                      <a:pPr marL="628650" lvl="1" indent="-171450" algn="l">
                        <a:buFont typeface="Courier New" panose="02070309020205020404" pitchFamily="49" charset="0"/>
                        <a:buChar char="o"/>
                      </a:pPr>
                      <a:r>
                        <a:rPr lang="en-US" sz="1200" dirty="0">
                          <a:solidFill>
                            <a:schemeClr val="tx1"/>
                          </a:solidFill>
                          <a:latin typeface="Times New Roman" panose="02020603050405020304" pitchFamily="18" charset="0"/>
                          <a:cs typeface="Times New Roman" panose="02020603050405020304" pitchFamily="18" charset="0"/>
                        </a:rPr>
                        <a:t>No fatalities lead to cost savings in various aspects of management </a:t>
                      </a:r>
                    </a:p>
                    <a:p>
                      <a:pPr marL="628650" lvl="1" indent="-171450" algn="l">
                        <a:buFont typeface="Courier New" panose="02070309020205020404" pitchFamily="49" charset="0"/>
                        <a:buChar char="o"/>
                      </a:pPr>
                      <a:r>
                        <a:rPr lang="en-US" sz="1200" dirty="0">
                          <a:solidFill>
                            <a:schemeClr val="tx1"/>
                          </a:solidFill>
                          <a:latin typeface="Times New Roman" panose="02020603050405020304" pitchFamily="18" charset="0"/>
                          <a:cs typeface="Times New Roman" panose="02020603050405020304" pitchFamily="18" charset="0"/>
                        </a:rPr>
                        <a:t>Reduced delays and timely completion of tasks as per the planned schedule</a:t>
                      </a:r>
                      <a:endParaRPr kumimoji="0" lang="en-US" sz="1200" b="0" i="0"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prstClr val="black"/>
                          </a:solidFill>
                          <a:effectLst/>
                          <a:uLnTx/>
                          <a:uFillTx/>
                          <a:latin typeface="Times New Roman" panose="02020603050405020304" pitchFamily="18" charset="0"/>
                          <a:ea typeface="+mn-ea"/>
                          <a:cs typeface="Times New Roman" panose="02020603050405020304" pitchFamily="18" charset="0"/>
                        </a:rPr>
                        <a:t>Health and Welfare at Work Act </a:t>
                      </a:r>
                      <a:r>
                        <a:rPr kumimoji="0" lang="en-US" sz="12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2005 – Ireland</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1" u="none" strike="noStrike" kern="0" cap="none" spc="0" normalizeH="0" baseline="0" noProof="1">
                          <a:ln>
                            <a:noFill/>
                          </a:ln>
                          <a:solidFill>
                            <a:schemeClr val="tx1"/>
                          </a:solidFill>
                          <a:effectLst/>
                          <a:uLnTx/>
                          <a:uFillTx/>
                          <a:latin typeface="Times New Roman" panose="02020603050405020304" pitchFamily="18" charset="0"/>
                          <a:ea typeface="+mn-ea"/>
                          <a:cs typeface="Times New Roman" panose="02020603050405020304" pitchFamily="18" charset="0"/>
                        </a:rPr>
                        <a:t>The Health and Safety at Work Act 1974 - UK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70000056"/>
                  </a:ext>
                </a:extLst>
              </a:tr>
            </a:tbl>
          </a:graphicData>
        </a:graphic>
      </p:graphicFrame>
      <p:sp>
        <p:nvSpPr>
          <p:cNvPr id="4" name="Footer Placeholder 1">
            <a:extLst>
              <a:ext uri="{FF2B5EF4-FFF2-40B4-BE49-F238E27FC236}">
                <a16:creationId xmlns:a16="http://schemas.microsoft.com/office/drawing/2014/main" id="{E68967C3-9879-185D-F5B2-A9055DFE8DCD}"/>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387518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429D4-C029-E478-31D0-AC8216DD3FBC}"/>
              </a:ext>
            </a:extLst>
          </p:cNvPr>
          <p:cNvSpPr>
            <a:spLocks noGrp="1"/>
          </p:cNvSpPr>
          <p:nvPr>
            <p:ph type="body" sz="quarter" idx="12"/>
          </p:nvPr>
        </p:nvSpPr>
        <p:spPr/>
        <p:txBody>
          <a:bodyPr/>
          <a:lstStyle/>
          <a:p>
            <a:pPr algn="just"/>
            <a:r>
              <a:rPr lang="en-US" dirty="0"/>
              <a:t>Project control tools and technology improve the way project control team manages projects by centralizing work and allowing the team to track project stage, budget, resource allocation, and risk analysis in real time. A better representation of the project stage may be achieved using these technologies, that aid in risk mitigation and resource planning.</a:t>
            </a:r>
          </a:p>
        </p:txBody>
      </p:sp>
      <p:sp>
        <p:nvSpPr>
          <p:cNvPr id="4" name="Title 3">
            <a:extLst>
              <a:ext uri="{FF2B5EF4-FFF2-40B4-BE49-F238E27FC236}">
                <a16:creationId xmlns:a16="http://schemas.microsoft.com/office/drawing/2014/main" id="{7CA17399-F820-7D11-E47C-C2FB7C41FBAC}"/>
              </a:ext>
            </a:extLst>
          </p:cNvPr>
          <p:cNvSpPr>
            <a:spLocks noGrp="1"/>
          </p:cNvSpPr>
          <p:nvPr>
            <p:ph type="title"/>
          </p:nvPr>
        </p:nvSpPr>
        <p:spPr/>
        <p:txBody>
          <a:bodyPr/>
          <a:lstStyle/>
          <a:p>
            <a:r>
              <a:rPr lang="en-US" dirty="0"/>
              <a:t>Project Control Process Tools and Technologies (1/2)</a:t>
            </a:r>
          </a:p>
        </p:txBody>
      </p:sp>
      <p:graphicFrame>
        <p:nvGraphicFramePr>
          <p:cNvPr id="5" name="Table 4">
            <a:extLst>
              <a:ext uri="{FF2B5EF4-FFF2-40B4-BE49-F238E27FC236}">
                <a16:creationId xmlns:a16="http://schemas.microsoft.com/office/drawing/2014/main" id="{F651E486-B059-EE84-DE52-328836CA7451}"/>
              </a:ext>
            </a:extLst>
          </p:cNvPr>
          <p:cNvGraphicFramePr>
            <a:graphicFrameLocks noGrp="1"/>
          </p:cNvGraphicFramePr>
          <p:nvPr>
            <p:extLst>
              <p:ext uri="{D42A27DB-BD31-4B8C-83A1-F6EECF244321}">
                <p14:modId xmlns:p14="http://schemas.microsoft.com/office/powerpoint/2010/main" val="1245695430"/>
              </p:ext>
            </p:extLst>
          </p:nvPr>
        </p:nvGraphicFramePr>
        <p:xfrm>
          <a:off x="381123" y="4102051"/>
          <a:ext cx="11506578" cy="2001665"/>
        </p:xfrm>
        <a:graphic>
          <a:graphicData uri="http://schemas.openxmlformats.org/drawingml/2006/table">
            <a:tbl>
              <a:tblPr firstRow="1" bandRow="1">
                <a:tableStyleId>{5C22544A-7EE6-4342-B048-85BDC9FD1C3A}</a:tableStyleId>
              </a:tblPr>
              <a:tblGrid>
                <a:gridCol w="1346077">
                  <a:extLst>
                    <a:ext uri="{9D8B030D-6E8A-4147-A177-3AD203B41FA5}">
                      <a16:colId xmlns:a16="http://schemas.microsoft.com/office/drawing/2014/main" val="3832793835"/>
                    </a:ext>
                  </a:extLst>
                </a:gridCol>
                <a:gridCol w="7908946">
                  <a:extLst>
                    <a:ext uri="{9D8B030D-6E8A-4147-A177-3AD203B41FA5}">
                      <a16:colId xmlns:a16="http://schemas.microsoft.com/office/drawing/2014/main" val="238533071"/>
                    </a:ext>
                  </a:extLst>
                </a:gridCol>
                <a:gridCol w="2251555">
                  <a:extLst>
                    <a:ext uri="{9D8B030D-6E8A-4147-A177-3AD203B41FA5}">
                      <a16:colId xmlns:a16="http://schemas.microsoft.com/office/drawing/2014/main" val="2866832613"/>
                    </a:ext>
                  </a:extLst>
                </a:gridCol>
              </a:tblGrid>
              <a:tr h="508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02</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Time-tracking tool </a:t>
                      </a: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tx1"/>
                          </a:solidFill>
                          <a:latin typeface="Times New Roman" panose="02020603050405020304" pitchFamily="18" charset="0"/>
                          <a:ea typeface="+mn-ea"/>
                          <a:cs typeface="Times New Roman" panose="02020603050405020304" pitchFamily="18" charset="0"/>
                        </a:rPr>
                        <a:t>Key takeaway </a:t>
                      </a: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1979569"/>
                  </a:ext>
                </a:extLst>
              </a:tr>
              <a:tr h="1493343">
                <a:tc gridSpan="2">
                  <a:txBody>
                    <a:bodyPr/>
                    <a:lstStyle/>
                    <a:p>
                      <a:pPr marL="1704975" lvl="0" indent="-171450">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A time-tracking tool is used to track</a:t>
                      </a:r>
                      <a:r>
                        <a:rPr lang="en-US" sz="1200" i="0" dirty="0">
                          <a:latin typeface="Times New Roman" panose="02020603050405020304" pitchFamily="18" charset="0"/>
                          <a:cs typeface="Times New Roman" panose="02020603050405020304" pitchFamily="18" charset="0"/>
                        </a:rPr>
                        <a:t> project task schedule</a:t>
                      </a:r>
                      <a:r>
                        <a:rPr lang="en-US" sz="1200" i="0" dirty="0">
                          <a:solidFill>
                            <a:schemeClr val="tx1"/>
                          </a:solidFill>
                          <a:latin typeface="Times New Roman" panose="02020603050405020304" pitchFamily="18" charset="0"/>
                          <a:cs typeface="Times New Roman" panose="02020603050405020304" pitchFamily="18" charset="0"/>
                        </a:rPr>
                        <a:t>. It can be a separate tool or integrated in a project management tool. Using this information, the project control team can modify the timetable and reallocate resources based on the current project scenario. The visibility on the </a:t>
                      </a:r>
                      <a:r>
                        <a:rPr lang="en-US" sz="1200" i="0" dirty="0">
                          <a:latin typeface="Times New Roman" panose="02020603050405020304" pitchFamily="18" charset="0"/>
                          <a:cs typeface="Times New Roman" panose="02020603050405020304" pitchFamily="18" charset="0"/>
                        </a:rPr>
                        <a:t>task provides comprehensive insights into the project's schedule and expense</a:t>
                      </a:r>
                    </a:p>
                    <a:p>
                      <a:pPr marL="1704975" lvl="0" indent="-171450">
                        <a:lnSpc>
                          <a:spcPts val="1500"/>
                        </a:lnSpc>
                        <a:buFont typeface="Arial" panose="020B0604020202020204" pitchFamily="34" charset="0"/>
                        <a:buChar char="•"/>
                        <a:defRPr/>
                      </a:pPr>
                      <a:r>
                        <a:rPr lang="en-US" sz="1200" i="0" dirty="0">
                          <a:latin typeface="Times New Roman" panose="02020603050405020304" pitchFamily="18" charset="0"/>
                          <a:cs typeface="Times New Roman" panose="02020603050405020304" pitchFamily="18" charset="0"/>
                        </a:rPr>
                        <a:t>The tool also assists in precisely calculating project deadlines and adjusting as needed</a:t>
                      </a:r>
                    </a:p>
                    <a:p>
                      <a:pPr marL="1704975" lvl="0" indent="-171450">
                        <a:lnSpc>
                          <a:spcPts val="1500"/>
                        </a:lnSpc>
                        <a:buFont typeface="Arial" panose="020B0604020202020204" pitchFamily="34" charset="0"/>
                        <a:buChar char="•"/>
                        <a:defRPr/>
                      </a:pPr>
                      <a:r>
                        <a:rPr lang="en-US" sz="1200" i="0" dirty="0">
                          <a:latin typeface="Times New Roman" panose="02020603050405020304" pitchFamily="18" charset="0"/>
                          <a:cs typeface="Times New Roman" panose="02020603050405020304" pitchFamily="18" charset="0"/>
                        </a:rPr>
                        <a:t>Some of the time tracking tools for project control team are </a:t>
                      </a:r>
                      <a:r>
                        <a:rPr lang="en-US" sz="1200" i="0" dirty="0">
                          <a:solidFill>
                            <a:schemeClr val="tx1"/>
                          </a:solidFill>
                          <a:latin typeface="Times New Roman" panose="02020603050405020304" pitchFamily="18" charset="0"/>
                          <a:cs typeface="Times New Roman" panose="02020603050405020304" pitchFamily="18" charset="0"/>
                        </a:rPr>
                        <a:t>Smartsheet, Monday, and Wrike</a:t>
                      </a:r>
                    </a:p>
                  </a:txBody>
                  <a:tcPr marL="100584" marR="100584" marT="41564" marB="41564"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tc>
                  <a:txBody>
                    <a:bodyPr/>
                    <a:lstStyle/>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Time-tracking tools are used for better control on project schedule and can be an effective tool for project managers </a:t>
                      </a:r>
                    </a:p>
                  </a:txBody>
                  <a:tcPr marT="28388" marB="28388"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bl>
          </a:graphicData>
        </a:graphic>
      </p:graphicFrame>
      <p:graphicFrame>
        <p:nvGraphicFramePr>
          <p:cNvPr id="6" name="Table 5">
            <a:extLst>
              <a:ext uri="{FF2B5EF4-FFF2-40B4-BE49-F238E27FC236}">
                <a16:creationId xmlns:a16="http://schemas.microsoft.com/office/drawing/2014/main" id="{19056A44-89D2-22D0-1041-8A5388BBD2BC}"/>
              </a:ext>
            </a:extLst>
          </p:cNvPr>
          <p:cNvGraphicFramePr>
            <a:graphicFrameLocks noGrp="1"/>
          </p:cNvGraphicFramePr>
          <p:nvPr>
            <p:extLst>
              <p:ext uri="{D42A27DB-BD31-4B8C-83A1-F6EECF244321}">
                <p14:modId xmlns:p14="http://schemas.microsoft.com/office/powerpoint/2010/main" val="1587633412"/>
              </p:ext>
            </p:extLst>
          </p:nvPr>
        </p:nvGraphicFramePr>
        <p:xfrm>
          <a:off x="381123" y="1302741"/>
          <a:ext cx="11497037" cy="2337766"/>
        </p:xfrm>
        <a:graphic>
          <a:graphicData uri="http://schemas.openxmlformats.org/drawingml/2006/table">
            <a:tbl>
              <a:tblPr firstRow="1" bandRow="1">
                <a:tableStyleId>{5C22544A-7EE6-4342-B048-85BDC9FD1C3A}</a:tableStyleId>
              </a:tblPr>
              <a:tblGrid>
                <a:gridCol w="1331563">
                  <a:extLst>
                    <a:ext uri="{9D8B030D-6E8A-4147-A177-3AD203B41FA5}">
                      <a16:colId xmlns:a16="http://schemas.microsoft.com/office/drawing/2014/main" val="3832793835"/>
                    </a:ext>
                  </a:extLst>
                </a:gridCol>
                <a:gridCol w="7915786">
                  <a:extLst>
                    <a:ext uri="{9D8B030D-6E8A-4147-A177-3AD203B41FA5}">
                      <a16:colId xmlns:a16="http://schemas.microsoft.com/office/drawing/2014/main" val="1812469747"/>
                    </a:ext>
                  </a:extLst>
                </a:gridCol>
                <a:gridCol w="2249688">
                  <a:extLst>
                    <a:ext uri="{9D8B030D-6E8A-4147-A177-3AD203B41FA5}">
                      <a16:colId xmlns:a16="http://schemas.microsoft.com/office/drawing/2014/main" val="2866832613"/>
                    </a:ext>
                  </a:extLst>
                </a:gridCol>
              </a:tblGrid>
              <a:tr h="3610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01</a:t>
                      </a:r>
                      <a:endParaRPr kumimoji="0" lang="en-US" sz="20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Project management software </a:t>
                      </a: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tx1"/>
                          </a:solidFill>
                          <a:latin typeface="Times New Roman" panose="02020603050405020304" pitchFamily="18" charset="0"/>
                          <a:ea typeface="+mn-ea"/>
                          <a:cs typeface="Times New Roman" panose="02020603050405020304" pitchFamily="18" charset="0"/>
                        </a:rPr>
                        <a:t>Key takeaway </a:t>
                      </a:r>
                    </a:p>
                  </a:txBody>
                  <a:tcPr marT="28388" marB="2838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661979569"/>
                  </a:ext>
                </a:extLst>
              </a:tr>
              <a:tr h="1241937">
                <a:tc gridSpan="2">
                  <a:txBody>
                    <a:bodyPr/>
                    <a:lstStyle/>
                    <a:p>
                      <a:pPr marL="1704975" lvl="0" indent="-171450" algn="just">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Project management software allows the project management team to keep track of all aspects of the project, including timeframes, budgets, and resource allocation. It is a centralized software that handles all types of communications. Project managers and the control team can set up notifications and receive summarized data in the form of dashboards</a:t>
                      </a:r>
                    </a:p>
                    <a:p>
                      <a:pPr marL="1704975" lvl="0" indent="-171450" algn="just">
                        <a:lnSpc>
                          <a:spcPts val="1500"/>
                        </a:lnSpc>
                        <a:buFont typeface="Arial" panose="020B0604020202020204" pitchFamily="34" charset="0"/>
                        <a:buChar char="•"/>
                        <a:defRPr/>
                      </a:pPr>
                      <a:r>
                        <a:rPr lang="en-US" sz="1200" i="0" dirty="0">
                          <a:solidFill>
                            <a:schemeClr val="tx1"/>
                          </a:solidFill>
                          <a:latin typeface="Times New Roman" panose="02020603050405020304" pitchFamily="18" charset="0"/>
                          <a:cs typeface="Times New Roman" panose="02020603050405020304" pitchFamily="18" charset="0"/>
                        </a:rPr>
                        <a:t>Project management software aids in the better control and management of project tasks, resulting in time and cost savings. Cora PPM, a software by Cora Systems, is one such software used for project control and project management</a:t>
                      </a:r>
                    </a:p>
                    <a:p>
                      <a:pPr marL="1704975" lvl="0" indent="-171450" algn="just">
                        <a:lnSpc>
                          <a:spcPts val="1500"/>
                        </a:lnSpc>
                        <a:buFont typeface="Arial" panose="020B0604020202020204" pitchFamily="34" charset="0"/>
                        <a:buChar char="•"/>
                        <a:defRPr/>
                      </a:pPr>
                      <a:r>
                        <a:rPr lang="en-US" sz="1200" kern="1200" dirty="0">
                          <a:solidFill>
                            <a:schemeClr val="tx1"/>
                          </a:solidFill>
                          <a:latin typeface="Times New Roman" panose="02020603050405020304" pitchFamily="18" charset="0"/>
                          <a:ea typeface="+mn-ea"/>
                          <a:cs typeface="Times New Roman" panose="02020603050405020304" pitchFamily="18" charset="0"/>
                        </a:rPr>
                        <a:t>The key features of Cora PPM are as follows:</a:t>
                      </a:r>
                    </a:p>
                    <a:p>
                      <a:pPr marL="2006600" lvl="0" indent="160338" algn="just">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Centralized project data</a:t>
                      </a:r>
                    </a:p>
                    <a:p>
                      <a:pPr marL="2006600" lvl="0" indent="160338" algn="just">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Standardizes the project management process, reducing deviations and improving overall efficiency</a:t>
                      </a:r>
                    </a:p>
                    <a:p>
                      <a:pPr marL="2006600" lvl="0" indent="160338" algn="just">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Data collection and reporting </a:t>
                      </a:r>
                    </a:p>
                    <a:p>
                      <a:pPr marL="2006600" lvl="0" indent="160338" algn="just">
                        <a:lnSpc>
                          <a:spcPts val="1500"/>
                        </a:lnSpc>
                        <a:buFont typeface="Courier New" panose="02070309020205020404" pitchFamily="49" charset="0"/>
                        <a:buChar char="o"/>
                        <a:defRPr/>
                      </a:pPr>
                      <a:r>
                        <a:rPr lang="en-US" sz="1200" kern="1200" dirty="0">
                          <a:solidFill>
                            <a:schemeClr val="tx1"/>
                          </a:solidFill>
                          <a:latin typeface="Times New Roman" panose="02020603050405020304" pitchFamily="18" charset="0"/>
                          <a:ea typeface="+mn-ea"/>
                          <a:cs typeface="Times New Roman" panose="02020603050405020304" pitchFamily="18" charset="0"/>
                        </a:rPr>
                        <a:t>Offers a cloud-based platform providing flexibility and scalability for users</a:t>
                      </a:r>
                      <a:endParaRPr lang="en-US" sz="1200" i="0" dirty="0">
                        <a:solidFill>
                          <a:schemeClr val="tx1"/>
                        </a:solidFill>
                        <a:latin typeface="Times New Roman" panose="02020603050405020304" pitchFamily="18" charset="0"/>
                        <a:cs typeface="Times New Roman" panose="02020603050405020304" pitchFamily="18" charset="0"/>
                      </a:endParaRPr>
                    </a:p>
                  </a:txBody>
                  <a:tcPr marL="100584" marR="100584" marT="41564" marB="41564"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tc hMerge="1">
                  <a:txBody>
                    <a:bodyPr/>
                    <a:lstStyle/>
                    <a:p>
                      <a:endParaRPr lang="en-IN"/>
                    </a:p>
                  </a:txBody>
                  <a:tcPr/>
                </a:tc>
                <a:tc>
                  <a:txBody>
                    <a:bodyPr/>
                    <a:lstStyle/>
                    <a:p>
                      <a:pPr marL="171450" marR="0" lvl="0" indent="-171450" algn="l" defTabSz="914377" rtl="0" eaLnBrk="1" fontAlgn="auto" latinLnBrk="0" hangingPunct="1">
                        <a:lnSpc>
                          <a:spcPts val="16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A centralized project management software can be used to manage all aspects of the project such as timeframes, budget, resource allocation, and communications</a:t>
                      </a:r>
                      <a:endParaRPr kumimoji="0" lang="en-IN" sz="12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txBody>
                  <a:tcPr marT="28388" marB="28388"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bl>
          </a:graphicData>
        </a:graphic>
      </p:graphicFrame>
      <p:pic>
        <p:nvPicPr>
          <p:cNvPr id="20" name="Graphic 19" descr="Hourglass Full with solid fill">
            <a:extLst>
              <a:ext uri="{FF2B5EF4-FFF2-40B4-BE49-F238E27FC236}">
                <a16:creationId xmlns:a16="http://schemas.microsoft.com/office/drawing/2014/main" id="{8880AA8D-A3F2-5D76-C205-620CAF4081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812" y="5025249"/>
            <a:ext cx="801343" cy="801343"/>
          </a:xfrm>
          <a:prstGeom prst="rect">
            <a:avLst/>
          </a:prstGeom>
        </p:spPr>
      </p:pic>
      <p:pic>
        <p:nvPicPr>
          <p:cNvPr id="22" name="Graphic 21" descr="Cloud Computing with solid fill">
            <a:extLst>
              <a:ext uri="{FF2B5EF4-FFF2-40B4-BE49-F238E27FC236}">
                <a16:creationId xmlns:a16="http://schemas.microsoft.com/office/drawing/2014/main" id="{B1002CA9-580E-1E61-97CB-402BE4A595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0192" y="2271117"/>
            <a:ext cx="786585" cy="786585"/>
          </a:xfrm>
          <a:prstGeom prst="rect">
            <a:avLst/>
          </a:prstGeom>
        </p:spPr>
      </p:pic>
      <p:sp>
        <p:nvSpPr>
          <p:cNvPr id="7" name="Footer Placeholder 1">
            <a:extLst>
              <a:ext uri="{FF2B5EF4-FFF2-40B4-BE49-F238E27FC236}">
                <a16:creationId xmlns:a16="http://schemas.microsoft.com/office/drawing/2014/main" id="{B715B1E5-814F-86FB-245D-FB1ADBEE181F}"/>
              </a:ext>
            </a:extLst>
          </p:cNvPr>
          <p:cNvSpPr>
            <a:spLocks noGrp="1"/>
          </p:cNvSpPr>
          <p:nvPr>
            <p:ph type="ftr" sz="quarter" idx="11"/>
          </p:nvPr>
        </p:nvSpPr>
        <p:spPr>
          <a:xfrm>
            <a:off x="1133485" y="6573302"/>
            <a:ext cx="4962515" cy="284698"/>
          </a:xfrm>
        </p:spPr>
        <p:txBody>
          <a:bodyPr/>
          <a:lstStyle/>
          <a:p>
            <a:r>
              <a:rPr lang="en-US" dirty="0"/>
              <a:t>Source: Data analysis | Secondary research</a:t>
            </a:r>
          </a:p>
        </p:txBody>
      </p:sp>
    </p:spTree>
    <p:extLst>
      <p:ext uri="{BB962C8B-B14F-4D97-AF65-F5344CB8AC3E}">
        <p14:creationId xmlns:p14="http://schemas.microsoft.com/office/powerpoint/2010/main" val="1404265214"/>
      </p:ext>
    </p:extLst>
  </p:cSld>
  <p:clrMapOvr>
    <a:masterClrMapping/>
  </p:clrMapOvr>
</p:sld>
</file>

<file path=ppt/theme/theme1.xml><?xml version="1.0" encoding="utf-8"?>
<a:theme xmlns:a="http://schemas.openxmlformats.org/drawingml/2006/main" name="Theme1 Infini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nfiniti" id="{F587DB2E-B356-42DD-9A89-9DCD41B33417}" vid="{2F4FDE7A-00E9-48C0-9CE4-749D255A6B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80A68437FDE7478467A1C368C8F732" ma:contentTypeVersion="11" ma:contentTypeDescription="Create a new document." ma:contentTypeScope="" ma:versionID="f27c6319eb50a7ae1ba6190d6f8db501">
  <xsd:schema xmlns:xsd="http://www.w3.org/2001/XMLSchema" xmlns:xs="http://www.w3.org/2001/XMLSchema" xmlns:p="http://schemas.microsoft.com/office/2006/metadata/properties" xmlns:ns3="1fd2c165-25e7-461a-9847-8c04bce6b302" xmlns:ns4="128da561-8bdb-47fa-aad5-e2080dacd65e" targetNamespace="http://schemas.microsoft.com/office/2006/metadata/properties" ma:root="true" ma:fieldsID="239ab2658a4c0ad1bcf17b5e054bc64f" ns3:_="" ns4:_="">
    <xsd:import namespace="1fd2c165-25e7-461a-9847-8c04bce6b302"/>
    <xsd:import namespace="128da561-8bdb-47fa-aad5-e2080dacd65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d2c165-25e7-461a-9847-8c04bce6b30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8da561-8bdb-47fa-aad5-e2080dacd65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E4615F-1BA2-40E7-9998-CEB92EFDD876}">
  <ds:schemaRefs>
    <ds:schemaRef ds:uri="http://schemas.microsoft.com/sharepoint/v3/contenttype/forms"/>
  </ds:schemaRefs>
</ds:datastoreItem>
</file>

<file path=customXml/itemProps2.xml><?xml version="1.0" encoding="utf-8"?>
<ds:datastoreItem xmlns:ds="http://schemas.openxmlformats.org/officeDocument/2006/customXml" ds:itemID="{D5EF24C8-F0E8-4F13-A7A6-83BC31296754}">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28da561-8bdb-47fa-aad5-e2080dacd65e"/>
    <ds:schemaRef ds:uri="http://schemas.microsoft.com/office/2006/documentManagement/types"/>
    <ds:schemaRef ds:uri="1fd2c165-25e7-461a-9847-8c04bce6b302"/>
    <ds:schemaRef ds:uri="http://www.w3.org/XML/1998/namespace"/>
    <ds:schemaRef ds:uri="http://purl.org/dc/dcmitype/"/>
  </ds:schemaRefs>
</ds:datastoreItem>
</file>

<file path=customXml/itemProps3.xml><?xml version="1.0" encoding="utf-8"?>
<ds:datastoreItem xmlns:ds="http://schemas.openxmlformats.org/officeDocument/2006/customXml" ds:itemID="{43D2545F-E7C5-43C0-91A0-D38F191AE7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fd2c165-25e7-461a-9847-8c04bce6b302"/>
    <ds:schemaRef ds:uri="128da561-8bdb-47fa-aad5-e2080dacd6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33618</TotalTime>
  <Words>5173</Words>
  <Application>Microsoft Office PowerPoint</Application>
  <PresentationFormat>Widescreen</PresentationFormat>
  <Paragraphs>397</Paragraphs>
  <Slides>21</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Arial</vt:lpstr>
      <vt:lpstr>Calibri</vt:lpstr>
      <vt:lpstr>Courier New</vt:lpstr>
      <vt:lpstr>Times New Roman</vt:lpstr>
      <vt:lpstr>Wingdings</vt:lpstr>
      <vt:lpstr>Theme1 Infiniti</vt:lpstr>
      <vt:lpstr>Microsoft Word Document</vt:lpstr>
      <vt:lpstr>PowerPoint Presentation</vt:lpstr>
      <vt:lpstr>Table of Contents</vt:lpstr>
      <vt:lpstr>PowerPoint Presentation</vt:lpstr>
      <vt:lpstr>Research Objectives</vt:lpstr>
      <vt:lpstr>PowerPoint Presentation</vt:lpstr>
      <vt:lpstr>Category Definition</vt:lpstr>
      <vt:lpstr>Regulatory Compliance and Standards for Project Control (1/2)</vt:lpstr>
      <vt:lpstr>Regulatory Compliance and Standards for Project Control (2/2)</vt:lpstr>
      <vt:lpstr>Project Control Process Tools and Technologies (1/2)</vt:lpstr>
      <vt:lpstr>Project Control Process Tools and Technologies (2/2)</vt:lpstr>
      <vt:lpstr>PowerPoint Presentation</vt:lpstr>
      <vt:lpstr>Overview of Popular Project Control Frameworks</vt:lpstr>
      <vt:lpstr>PowerPoint Presentation</vt:lpstr>
      <vt:lpstr>Project Control Process Benchmarking (1/4)</vt:lpstr>
      <vt:lpstr>Project Control Process Benchmarking (2/4)</vt:lpstr>
      <vt:lpstr>Project Control Process Benchmarking (3/4)</vt:lpstr>
      <vt:lpstr>Project Control Process Benchmarking (4/4)</vt:lpstr>
      <vt:lpstr>PowerPoint Presentation</vt:lpstr>
      <vt:lpstr>Research Methodology</vt:lpstr>
      <vt:lpstr>Glossary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Infiniti Procurement Market Intelligence</dc:creator>
  <cp:lastModifiedBy>Shiwangi Ukey</cp:lastModifiedBy>
  <cp:revision>637</cp:revision>
  <dcterms:created xsi:type="dcterms:W3CDTF">2017-02-16T16:46:21Z</dcterms:created>
  <dcterms:modified xsi:type="dcterms:W3CDTF">2025-04-03T15:31:58Z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0x010100C780A68437FDE7478467A1C368C8F732</vt:lpwstr>
  </property>
</Properties>
</file>